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306" r:id="rId10"/>
    <p:sldId id="264" r:id="rId11"/>
    <p:sldId id="265" r:id="rId12"/>
    <p:sldId id="266" r:id="rId13"/>
    <p:sldId id="307" r:id="rId14"/>
    <p:sldId id="267" r:id="rId15"/>
    <p:sldId id="268" r:id="rId16"/>
    <p:sldId id="269" r:id="rId17"/>
    <p:sldId id="270" r:id="rId18"/>
    <p:sldId id="271" r:id="rId19"/>
    <p:sldId id="272" r:id="rId20"/>
    <p:sldId id="273" r:id="rId21"/>
    <p:sldId id="274" r:id="rId22"/>
    <p:sldId id="309" r:id="rId23"/>
    <p:sldId id="275" r:id="rId24"/>
    <p:sldId id="276" r:id="rId25"/>
    <p:sldId id="277" r:id="rId26"/>
    <p:sldId id="308" r:id="rId27"/>
    <p:sldId id="278" r:id="rId28"/>
    <p:sldId id="310" r:id="rId29"/>
    <p:sldId id="279" r:id="rId30"/>
    <p:sldId id="280" r:id="rId31"/>
    <p:sldId id="311"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12" r:id="rId52"/>
    <p:sldId id="300" r:id="rId53"/>
    <p:sldId id="301" r:id="rId54"/>
    <p:sldId id="302" r:id="rId55"/>
    <p:sldId id="303" r:id="rId56"/>
    <p:sldId id="304" r:id="rId57"/>
    <p:sldId id="314" r:id="rId58"/>
    <p:sldId id="305" r:id="rId59"/>
    <p:sldId id="313"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1" autoAdjust="0"/>
    <p:restoredTop sz="94660"/>
  </p:normalViewPr>
  <p:slideViewPr>
    <p:cSldViewPr snapToGrid="0">
      <p:cViewPr varScale="1">
        <p:scale>
          <a:sx n="57" d="100"/>
          <a:sy n="57" d="100"/>
        </p:scale>
        <p:origin x="45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1B7182A-F117-4F5E-98CA-CC0EFF43D630}" type="datetimeFigureOut">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72332-CD34-414E-8B3C-DC34C45D47E7}" type="slidenum">
              <a:rPr lang="en-US" smtClean="0"/>
              <a:t>‹#›</a:t>
            </a:fld>
            <a:endParaRPr lang="en-US"/>
          </a:p>
        </p:txBody>
      </p:sp>
    </p:spTree>
    <p:extLst>
      <p:ext uri="{BB962C8B-B14F-4D97-AF65-F5344CB8AC3E}">
        <p14:creationId xmlns:p14="http://schemas.microsoft.com/office/powerpoint/2010/main" val="359850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B7182A-F117-4F5E-98CA-CC0EFF43D630}" type="datetimeFigureOut">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72332-CD34-414E-8B3C-DC34C45D47E7}" type="slidenum">
              <a:rPr lang="en-US" smtClean="0"/>
              <a:t>‹#›</a:t>
            </a:fld>
            <a:endParaRPr lang="en-US"/>
          </a:p>
        </p:txBody>
      </p:sp>
    </p:spTree>
    <p:extLst>
      <p:ext uri="{BB962C8B-B14F-4D97-AF65-F5344CB8AC3E}">
        <p14:creationId xmlns:p14="http://schemas.microsoft.com/office/powerpoint/2010/main" val="21309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B7182A-F117-4F5E-98CA-CC0EFF43D630}" type="datetimeFigureOut">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72332-CD34-414E-8B3C-DC34C45D47E7}" type="slidenum">
              <a:rPr lang="en-US" smtClean="0"/>
              <a:t>‹#›</a:t>
            </a:fld>
            <a:endParaRPr lang="en-US"/>
          </a:p>
        </p:txBody>
      </p:sp>
    </p:spTree>
    <p:extLst>
      <p:ext uri="{BB962C8B-B14F-4D97-AF65-F5344CB8AC3E}">
        <p14:creationId xmlns:p14="http://schemas.microsoft.com/office/powerpoint/2010/main" val="1309023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B7182A-F117-4F5E-98CA-CC0EFF43D630}" type="datetimeFigureOut">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72332-CD34-414E-8B3C-DC34C45D47E7}" type="slidenum">
              <a:rPr lang="en-US" smtClean="0"/>
              <a:t>‹#›</a:t>
            </a:fld>
            <a:endParaRPr lang="en-US"/>
          </a:p>
        </p:txBody>
      </p:sp>
    </p:spTree>
    <p:extLst>
      <p:ext uri="{BB962C8B-B14F-4D97-AF65-F5344CB8AC3E}">
        <p14:creationId xmlns:p14="http://schemas.microsoft.com/office/powerpoint/2010/main" val="4123577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B7182A-F117-4F5E-98CA-CC0EFF43D630}" type="datetimeFigureOut">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72332-CD34-414E-8B3C-DC34C45D47E7}" type="slidenum">
              <a:rPr lang="en-US" smtClean="0"/>
              <a:t>‹#›</a:t>
            </a:fld>
            <a:endParaRPr lang="en-US"/>
          </a:p>
        </p:txBody>
      </p:sp>
    </p:spTree>
    <p:extLst>
      <p:ext uri="{BB962C8B-B14F-4D97-AF65-F5344CB8AC3E}">
        <p14:creationId xmlns:p14="http://schemas.microsoft.com/office/powerpoint/2010/main" val="3961932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1B7182A-F117-4F5E-98CA-CC0EFF43D630}" type="datetimeFigureOut">
              <a:rPr lang="en-US" smtClean="0"/>
              <a:t>5/27/20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72332-CD34-414E-8B3C-DC34C45D47E7}" type="slidenum">
              <a:rPr lang="en-US" smtClean="0"/>
              <a:t>‹#›</a:t>
            </a:fld>
            <a:endParaRPr lang="en-US"/>
          </a:p>
        </p:txBody>
      </p:sp>
    </p:spTree>
    <p:extLst>
      <p:ext uri="{BB962C8B-B14F-4D97-AF65-F5344CB8AC3E}">
        <p14:creationId xmlns:p14="http://schemas.microsoft.com/office/powerpoint/2010/main" val="1699503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B7182A-F117-4F5E-98CA-CC0EFF43D630}" type="datetimeFigureOut">
              <a:rPr lang="en-US" smtClean="0"/>
              <a:t>5/27/20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772332-CD34-414E-8B3C-DC34C45D47E7}" type="slidenum">
              <a:rPr lang="en-US" smtClean="0"/>
              <a:t>‹#›</a:t>
            </a:fld>
            <a:endParaRPr lang="en-US"/>
          </a:p>
        </p:txBody>
      </p:sp>
    </p:spTree>
    <p:extLst>
      <p:ext uri="{BB962C8B-B14F-4D97-AF65-F5344CB8AC3E}">
        <p14:creationId xmlns:p14="http://schemas.microsoft.com/office/powerpoint/2010/main" val="77918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1B7182A-F117-4F5E-98CA-CC0EFF43D630}" type="datetimeFigureOut">
              <a:rPr lang="en-US" smtClean="0"/>
              <a:t>5/27/20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772332-CD34-414E-8B3C-DC34C45D47E7}" type="slidenum">
              <a:rPr lang="en-US" smtClean="0"/>
              <a:t>‹#›</a:t>
            </a:fld>
            <a:endParaRPr lang="en-US"/>
          </a:p>
        </p:txBody>
      </p:sp>
    </p:spTree>
    <p:extLst>
      <p:ext uri="{BB962C8B-B14F-4D97-AF65-F5344CB8AC3E}">
        <p14:creationId xmlns:p14="http://schemas.microsoft.com/office/powerpoint/2010/main" val="4157114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B7182A-F117-4F5E-98CA-CC0EFF43D630}" type="datetimeFigureOut">
              <a:rPr lang="en-US" smtClean="0"/>
              <a:t>5/27/20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772332-CD34-414E-8B3C-DC34C45D47E7}" type="slidenum">
              <a:rPr lang="en-US" smtClean="0"/>
              <a:t>‹#›</a:t>
            </a:fld>
            <a:endParaRPr lang="en-US"/>
          </a:p>
        </p:txBody>
      </p:sp>
    </p:spTree>
    <p:extLst>
      <p:ext uri="{BB962C8B-B14F-4D97-AF65-F5344CB8AC3E}">
        <p14:creationId xmlns:p14="http://schemas.microsoft.com/office/powerpoint/2010/main" val="2662327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B7182A-F117-4F5E-98CA-CC0EFF43D630}" type="datetimeFigureOut">
              <a:rPr lang="en-US" smtClean="0"/>
              <a:t>5/27/20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72332-CD34-414E-8B3C-DC34C45D47E7}" type="slidenum">
              <a:rPr lang="en-US" smtClean="0"/>
              <a:t>‹#›</a:t>
            </a:fld>
            <a:endParaRPr lang="en-US"/>
          </a:p>
        </p:txBody>
      </p:sp>
    </p:spTree>
    <p:extLst>
      <p:ext uri="{BB962C8B-B14F-4D97-AF65-F5344CB8AC3E}">
        <p14:creationId xmlns:p14="http://schemas.microsoft.com/office/powerpoint/2010/main" val="4100976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B7182A-F117-4F5E-98CA-CC0EFF43D630}" type="datetimeFigureOut">
              <a:rPr lang="en-US" smtClean="0"/>
              <a:t>5/27/20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72332-CD34-414E-8B3C-DC34C45D47E7}" type="slidenum">
              <a:rPr lang="en-US" smtClean="0"/>
              <a:t>‹#›</a:t>
            </a:fld>
            <a:endParaRPr lang="en-US"/>
          </a:p>
        </p:txBody>
      </p:sp>
    </p:spTree>
    <p:extLst>
      <p:ext uri="{BB962C8B-B14F-4D97-AF65-F5344CB8AC3E}">
        <p14:creationId xmlns:p14="http://schemas.microsoft.com/office/powerpoint/2010/main" val="30308814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B7182A-F117-4F5E-98CA-CC0EFF43D630}" type="datetimeFigureOut">
              <a:rPr lang="en-US" smtClean="0"/>
              <a:t>5/27/20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72332-CD34-414E-8B3C-DC34C45D47E7}" type="slidenum">
              <a:rPr lang="en-US" smtClean="0"/>
              <a:t>‹#›</a:t>
            </a:fld>
            <a:endParaRPr lang="en-US"/>
          </a:p>
        </p:txBody>
      </p:sp>
    </p:spTree>
    <p:extLst>
      <p:ext uri="{BB962C8B-B14F-4D97-AF65-F5344CB8AC3E}">
        <p14:creationId xmlns:p14="http://schemas.microsoft.com/office/powerpoint/2010/main" val="314649908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video" Target="https://www.youtube.com/embed/tcPghqnnTVk" TargetMode="External"/><Relationship Id="rId2" Type="http://schemas.openxmlformats.org/officeDocument/2006/relationships/slideLayout" Target="../slideLayouts/slideLayout2.xm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 Id="rId3" Type="http://schemas.openxmlformats.org/officeDocument/2006/relationships/image" Target="../media/image19.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gif"/><Relationship Id="rId3"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image" Target="../media/image22.gif"/></Relationships>
</file>

<file path=ppt/slides/_rels/slide22.xml.rels><?xml version="1.0" encoding="UTF-8" standalone="yes"?>
<Relationships xmlns="http://schemas.openxmlformats.org/package/2006/relationships"><Relationship Id="rId1" Type="http://schemas.openxmlformats.org/officeDocument/2006/relationships/video" Target="https://www.youtube.com/embed/hYGig_-xdPM" TargetMode="External"/><Relationship Id="rId2" Type="http://schemas.openxmlformats.org/officeDocument/2006/relationships/slideLayout" Target="../slideLayouts/slideLayout2.xml"/><Relationship Id="rId3"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 Id="rId3" Type="http://schemas.openxmlformats.org/officeDocument/2006/relationships/image" Target="../media/image2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 Id="rId3" Type="http://schemas.openxmlformats.org/officeDocument/2006/relationships/image" Target="../media/image29.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26.xml.rels><?xml version="1.0" encoding="UTF-8" standalone="yes"?>
<Relationships xmlns="http://schemas.openxmlformats.org/package/2006/relationships"><Relationship Id="rId1" Type="http://schemas.openxmlformats.org/officeDocument/2006/relationships/video" Target="https://www.youtube.com/embed/R0Zbj7S22zs" TargetMode="External"/><Relationship Id="rId2" Type="http://schemas.openxmlformats.org/officeDocument/2006/relationships/slideLayout" Target="../slideLayouts/slideLayout2.xml"/><Relationship Id="rId3" Type="http://schemas.openxmlformats.org/officeDocument/2006/relationships/image" Target="../media/image3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28.xml.rels><?xml version="1.0" encoding="UTF-8" standalone="yes"?>
<Relationships xmlns="http://schemas.openxmlformats.org/package/2006/relationships"><Relationship Id="rId1" Type="http://schemas.openxmlformats.org/officeDocument/2006/relationships/video" Target="https://www.youtube.com/embed/WaUk94AdXPA" TargetMode="External"/><Relationship Id="rId2" Type="http://schemas.openxmlformats.org/officeDocument/2006/relationships/slideLayout" Target="../slideLayouts/slideLayout2.xml"/><Relationship Id="rId3" Type="http://schemas.openxmlformats.org/officeDocument/2006/relationships/image" Target="../media/image3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video" Target="https://www.youtube.com/embed/exS9gFXgib0" TargetMode="External"/><Relationship Id="rId2" Type="http://schemas.openxmlformats.org/officeDocument/2006/relationships/slideLayout" Target="../slideLayouts/slideLayout2.xml"/><Relationship Id="rId3" Type="http://schemas.openxmlformats.org/officeDocument/2006/relationships/image" Target="../media/image3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g"/><Relationship Id="rId4" Type="http://schemas.openxmlformats.org/officeDocument/2006/relationships/image" Target="../media/image39.jpg"/><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g"/><Relationship Id="rId4" Type="http://schemas.openxmlformats.org/officeDocument/2006/relationships/image" Target="../media/image42.jpg"/><Relationship Id="rId5" Type="http://schemas.openxmlformats.org/officeDocument/2006/relationships/image" Target="../media/image43.jpg"/><Relationship Id="rId6" Type="http://schemas.openxmlformats.org/officeDocument/2006/relationships/image" Target="../media/image44.jpg"/><Relationship Id="rId1" Type="http://schemas.openxmlformats.org/officeDocument/2006/relationships/slideLayout" Target="../slideLayouts/slideLayout2.xml"/><Relationship Id="rId2" Type="http://schemas.openxmlformats.org/officeDocument/2006/relationships/image" Target="../media/image4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g"/><Relationship Id="rId4" Type="http://schemas.openxmlformats.org/officeDocument/2006/relationships/image" Target="../media/image47.jpg"/><Relationship Id="rId5" Type="http://schemas.openxmlformats.org/officeDocument/2006/relationships/image" Target="../media/image48.jpg"/><Relationship Id="rId1" Type="http://schemas.openxmlformats.org/officeDocument/2006/relationships/slideLayout" Target="../slideLayouts/slideLayout2.xml"/><Relationship Id="rId2" Type="http://schemas.openxmlformats.org/officeDocument/2006/relationships/image" Target="../media/image45.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g"/><Relationship Id="rId4" Type="http://schemas.openxmlformats.org/officeDocument/2006/relationships/image" Target="../media/image51.jpg"/><Relationship Id="rId1" Type="http://schemas.openxmlformats.org/officeDocument/2006/relationships/slideLayout" Target="../slideLayouts/slideLayout2.xml"/><Relationship Id="rId2" Type="http://schemas.openxmlformats.org/officeDocument/2006/relationships/image" Target="../media/image49.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g"/><Relationship Id="rId3" Type="http://schemas.openxmlformats.org/officeDocument/2006/relationships/image" Target="../media/image5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g"/><Relationship Id="rId4" Type="http://schemas.openxmlformats.org/officeDocument/2006/relationships/image" Target="../media/image56.jpg"/><Relationship Id="rId5" Type="http://schemas.openxmlformats.org/officeDocument/2006/relationships/image" Target="../media/image57.jpg"/><Relationship Id="rId1" Type="http://schemas.openxmlformats.org/officeDocument/2006/relationships/slideLayout" Target="../slideLayouts/slideLayout2.xml"/><Relationship Id="rId2" Type="http://schemas.openxmlformats.org/officeDocument/2006/relationships/image" Target="../media/image54.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jpg"/><Relationship Id="rId3" Type="http://schemas.openxmlformats.org/officeDocument/2006/relationships/image" Target="../media/image59.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jpg"/><Relationship Id="rId3" Type="http://schemas.openxmlformats.org/officeDocument/2006/relationships/image" Target="../media/image6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3.gif"/><Relationship Id="rId4" Type="http://schemas.openxmlformats.org/officeDocument/2006/relationships/hyperlink" Target="http://www.google.com/url?sa=i&amp;rct=j&amp;q=&amp;esrc=s&amp;source=images&amp;cd=&amp;cad=rja&amp;uact=8&amp;ved=0CAcQjRxqFQoTCOPoobTx2McCFcxbPgodF1AMNQ&amp;url=http://www.ck12.org/earth-science/Metamorphic-Rocks/lesson/Metamorphic-Rocks/&amp;psig=AFQjCNFCa10SLUXW0dKymyw15zXQNJHdZA&amp;ust=1441301696922544" TargetMode="External"/><Relationship Id="rId5" Type="http://schemas.openxmlformats.org/officeDocument/2006/relationships/image" Target="../media/image64.jpeg"/><Relationship Id="rId1" Type="http://schemas.openxmlformats.org/officeDocument/2006/relationships/slideLayout" Target="../slideLayouts/slideLayout2.xml"/><Relationship Id="rId2" Type="http://schemas.openxmlformats.org/officeDocument/2006/relationships/image" Target="../media/image62.jpg"/></Relationships>
</file>

<file path=ppt/slides/_rels/slide51.xml.rels><?xml version="1.0" encoding="UTF-8" standalone="yes"?>
<Relationships xmlns="http://schemas.openxmlformats.org/package/2006/relationships"><Relationship Id="rId1" Type="http://schemas.openxmlformats.org/officeDocument/2006/relationships/video" Target="https://www.youtube.com/embed/Pwlr2uSSgcc" TargetMode="External"/><Relationship Id="rId2" Type="http://schemas.openxmlformats.org/officeDocument/2006/relationships/slideLayout" Target="../slideLayouts/slideLayout2.xml"/><Relationship Id="rId3" Type="http://schemas.openxmlformats.org/officeDocument/2006/relationships/image" Target="../media/image6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7.jpg"/><Relationship Id="rId4" Type="http://schemas.openxmlformats.org/officeDocument/2006/relationships/image" Target="../media/image68.jpg"/><Relationship Id="rId5" Type="http://schemas.openxmlformats.org/officeDocument/2006/relationships/image" Target="../media/image69.jpg"/><Relationship Id="rId6" Type="http://schemas.openxmlformats.org/officeDocument/2006/relationships/image" Target="../media/image70.jpeg"/><Relationship Id="rId1" Type="http://schemas.openxmlformats.org/officeDocument/2006/relationships/slideLayout" Target="../slideLayouts/slideLayout2.xml"/><Relationship Id="rId2" Type="http://schemas.openxmlformats.org/officeDocument/2006/relationships/image" Target="../media/image66.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2.jpg"/><Relationship Id="rId4" Type="http://schemas.openxmlformats.org/officeDocument/2006/relationships/image" Target="../media/image73.jpg"/><Relationship Id="rId5" Type="http://schemas.openxmlformats.org/officeDocument/2006/relationships/image" Target="../media/image74.jpeg"/><Relationship Id="rId1" Type="http://schemas.openxmlformats.org/officeDocument/2006/relationships/slideLayout" Target="../slideLayouts/slideLayout2.xml"/><Relationship Id="rId2" Type="http://schemas.openxmlformats.org/officeDocument/2006/relationships/image" Target="../media/image71.jpg"/></Relationships>
</file>

<file path=ppt/slides/_rels/slide56.xml.rels><?xml version="1.0" encoding="UTF-8" standalone="yes"?>
<Relationships xmlns="http://schemas.openxmlformats.org/package/2006/relationships"><Relationship Id="rId3" Type="http://schemas.openxmlformats.org/officeDocument/2006/relationships/image" Target="../media/image76.jpeg"/><Relationship Id="rId4" Type="http://schemas.openxmlformats.org/officeDocument/2006/relationships/image" Target="../media/image77.jpeg"/><Relationship Id="rId1" Type="http://schemas.openxmlformats.org/officeDocument/2006/relationships/slideLayout" Target="../slideLayouts/slideLayout2.xml"/><Relationship Id="rId2" Type="http://schemas.openxmlformats.org/officeDocument/2006/relationships/image" Target="../media/image75.jpg"/></Relationships>
</file>

<file path=ppt/slides/_rels/slide57.xml.rels><?xml version="1.0" encoding="UTF-8" standalone="yes"?>
<Relationships xmlns="http://schemas.openxmlformats.org/package/2006/relationships"><Relationship Id="rId1" Type="http://schemas.openxmlformats.org/officeDocument/2006/relationships/video" Target="https://www.youtube.com/embed/SEDfRy6DQns" TargetMode="External"/><Relationship Id="rId2" Type="http://schemas.openxmlformats.org/officeDocument/2006/relationships/slideLayout" Target="../slideLayouts/slideLayout2.xml"/><Relationship Id="rId3" Type="http://schemas.openxmlformats.org/officeDocument/2006/relationships/image" Target="../media/image78.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jpeg"/><Relationship Id="rId3" Type="http://schemas.openxmlformats.org/officeDocument/2006/relationships/image" Target="../media/image80.jpg"/></Relationships>
</file>

<file path=ppt/slides/_rels/slide59.xml.rels><?xml version="1.0" encoding="UTF-8" standalone="yes"?>
<Relationships xmlns="http://schemas.openxmlformats.org/package/2006/relationships"><Relationship Id="rId1" Type="http://schemas.openxmlformats.org/officeDocument/2006/relationships/video" Target="https://www.youtube.com/embed/U7YQ5vwaL98" TargetMode="External"/><Relationship Id="rId2" Type="http://schemas.openxmlformats.org/officeDocument/2006/relationships/slideLayout" Target="../slideLayouts/slideLayout2.xml"/><Relationship Id="rId3" Type="http://schemas.openxmlformats.org/officeDocument/2006/relationships/image" Target="../media/image8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video" Target="https://www.youtube.com/embed/eXiVGEEPQ6c" TargetMode="External"/><Relationship Id="rId2" Type="http://schemas.openxmlformats.org/officeDocument/2006/relationships/slideLayout" Target="../slideLayouts/slideLayout2.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90843"/>
            <a:ext cx="9144000" cy="2387600"/>
          </a:xfrm>
        </p:spPr>
        <p:txBody>
          <a:bodyPr>
            <a:normAutofit fontScale="90000"/>
          </a:bodyPr>
          <a:lstStyle/>
          <a:p>
            <a:r>
              <a:rPr lang="en-US" b="1" dirty="0" smtClean="0"/>
              <a:t>Science SOL 5.7</a:t>
            </a:r>
            <a:br>
              <a:rPr lang="en-US" b="1" dirty="0" smtClean="0"/>
            </a:br>
            <a:r>
              <a:rPr lang="en-US" b="1" dirty="0" smtClean="0"/>
              <a:t/>
            </a:r>
            <a:br>
              <a:rPr lang="en-US" b="1" dirty="0" smtClean="0"/>
            </a:br>
            <a:endParaRPr lang="en-US" b="1" dirty="0"/>
          </a:p>
        </p:txBody>
      </p:sp>
      <p:sp>
        <p:nvSpPr>
          <p:cNvPr id="3" name="Subtitle 2"/>
          <p:cNvSpPr>
            <a:spLocks noGrp="1"/>
          </p:cNvSpPr>
          <p:nvPr>
            <p:ph type="subTitle" idx="1"/>
          </p:nvPr>
        </p:nvSpPr>
        <p:spPr>
          <a:xfrm>
            <a:off x="1653092" y="4129163"/>
            <a:ext cx="9144000" cy="1655762"/>
          </a:xfrm>
        </p:spPr>
        <p:txBody>
          <a:bodyPr>
            <a:normAutofit fontScale="92500" lnSpcReduction="10000"/>
          </a:bodyPr>
          <a:lstStyle/>
          <a:p>
            <a:r>
              <a:rPr lang="en-US" sz="4000" b="1" dirty="0" smtClean="0"/>
              <a:t>Earth Patterns, Cycles, and Change</a:t>
            </a:r>
          </a:p>
          <a:p>
            <a:endParaRPr lang="en-US" sz="4000" dirty="0"/>
          </a:p>
          <a:p>
            <a:r>
              <a:rPr lang="en-US" sz="2600" dirty="0" smtClean="0"/>
              <a:t>Mrs. Scott</a:t>
            </a:r>
            <a:endParaRPr lang="en-US" sz="2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1246" y="1373631"/>
            <a:ext cx="2569508" cy="2400530"/>
          </a:xfrm>
          <a:prstGeom prst="rect">
            <a:avLst/>
          </a:prstGeom>
        </p:spPr>
      </p:pic>
    </p:spTree>
    <p:extLst>
      <p:ext uri="{BB962C8B-B14F-4D97-AF65-F5344CB8AC3E}">
        <p14:creationId xmlns:p14="http://schemas.microsoft.com/office/powerpoint/2010/main" val="3523113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Review the Layers</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1835" y="1818042"/>
            <a:ext cx="6180790" cy="456427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333" y="1420146"/>
            <a:ext cx="8791644" cy="5360067"/>
          </a:xfrm>
          <a:prstGeom prst="rect">
            <a:avLst/>
          </a:prstGeom>
        </p:spPr>
      </p:pic>
    </p:spTree>
    <p:extLst>
      <p:ext uri="{BB962C8B-B14F-4D97-AF65-F5344CB8AC3E}">
        <p14:creationId xmlns:p14="http://schemas.microsoft.com/office/powerpoint/2010/main" val="1864507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Other important information</a:t>
            </a:r>
            <a:r>
              <a:rPr lang="en-US" dirty="0" smtClean="0"/>
              <a:t>:</a:t>
            </a:r>
            <a:endParaRPr lang="en-US" dirty="0"/>
          </a:p>
        </p:txBody>
      </p:sp>
      <p:sp>
        <p:nvSpPr>
          <p:cNvPr id="3" name="Content Placeholder 2"/>
          <p:cNvSpPr>
            <a:spLocks noGrp="1"/>
          </p:cNvSpPr>
          <p:nvPr>
            <p:ph idx="1"/>
          </p:nvPr>
        </p:nvSpPr>
        <p:spPr/>
        <p:txBody>
          <a:bodyPr>
            <a:normAutofit/>
          </a:bodyPr>
          <a:lstStyle/>
          <a:p>
            <a:r>
              <a:rPr lang="en-US" sz="3200" dirty="0" smtClean="0"/>
              <a:t>Scientists know these layers exist through the use of </a:t>
            </a:r>
            <a:r>
              <a:rPr lang="en-US" sz="3200" u="sng" dirty="0" smtClean="0"/>
              <a:t>technology</a:t>
            </a:r>
            <a:r>
              <a:rPr lang="en-US" sz="3200" dirty="0" smtClean="0"/>
              <a:t>, including the recording of </a:t>
            </a:r>
            <a:r>
              <a:rPr lang="en-US" sz="3200" u="sng" dirty="0" smtClean="0"/>
              <a:t>earthquakes</a:t>
            </a:r>
            <a:r>
              <a:rPr lang="en-US" sz="3200" dirty="0" smtClean="0"/>
              <a:t> with seismographs.</a:t>
            </a:r>
          </a:p>
          <a:p>
            <a:r>
              <a:rPr lang="en-US" sz="3200" dirty="0" smtClean="0"/>
              <a:t>Because the outer core contains </a:t>
            </a:r>
            <a:r>
              <a:rPr lang="en-US" sz="3200" u="sng" dirty="0" smtClean="0"/>
              <a:t>iron</a:t>
            </a:r>
            <a:r>
              <a:rPr lang="en-US" sz="3200" dirty="0" smtClean="0"/>
              <a:t>, when it flows, it generates a </a:t>
            </a:r>
            <a:r>
              <a:rPr lang="en-US" sz="3200" u="sng" dirty="0" smtClean="0"/>
              <a:t>magnetic field</a:t>
            </a:r>
            <a:r>
              <a:rPr lang="en-US" sz="3200" dirty="0" smtClean="0"/>
              <a:t>. This is the source of the magnetic field on Earth.</a:t>
            </a:r>
          </a:p>
          <a:p>
            <a:r>
              <a:rPr lang="en-US" sz="3200" dirty="0" smtClean="0"/>
              <a:t>The </a:t>
            </a:r>
            <a:r>
              <a:rPr lang="en-US" sz="3200" u="sng" dirty="0" smtClean="0"/>
              <a:t>crust</a:t>
            </a:r>
            <a:r>
              <a:rPr lang="en-US" sz="3200" dirty="0" smtClean="0"/>
              <a:t> is not one huge piece of </a:t>
            </a:r>
            <a:r>
              <a:rPr lang="en-US" sz="3200" u="sng" dirty="0" smtClean="0"/>
              <a:t>solid rock</a:t>
            </a:r>
            <a:r>
              <a:rPr lang="en-US" sz="3200" dirty="0" smtClean="0"/>
              <a:t>. It is made up of very rigid/stiff </a:t>
            </a:r>
            <a:r>
              <a:rPr lang="en-US" sz="3200" b="1" u="sng" dirty="0" smtClean="0"/>
              <a:t>plates</a:t>
            </a:r>
            <a:r>
              <a:rPr lang="en-US" sz="3200" dirty="0" smtClean="0"/>
              <a:t>, which are moving at different </a:t>
            </a:r>
            <a:r>
              <a:rPr lang="en-US" sz="3200" u="sng" dirty="0" smtClean="0"/>
              <a:t>speeds</a:t>
            </a:r>
            <a:r>
              <a:rPr lang="en-US" sz="3200" dirty="0" smtClean="0"/>
              <a:t> and sometimes collide.</a:t>
            </a:r>
            <a:endParaRPr lang="en-US" sz="3200" dirty="0"/>
          </a:p>
        </p:txBody>
      </p:sp>
    </p:spTree>
    <p:extLst>
      <p:ext uri="{BB962C8B-B14F-4D97-AF65-F5344CB8AC3E}">
        <p14:creationId xmlns:p14="http://schemas.microsoft.com/office/powerpoint/2010/main" val="2091295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Plates</a:t>
            </a:r>
            <a:endParaRPr lang="en-US" b="1" dirty="0"/>
          </a:p>
        </p:txBody>
      </p:sp>
      <p:sp>
        <p:nvSpPr>
          <p:cNvPr id="3" name="Content Placeholder 2"/>
          <p:cNvSpPr>
            <a:spLocks noGrp="1"/>
          </p:cNvSpPr>
          <p:nvPr>
            <p:ph idx="1"/>
          </p:nvPr>
        </p:nvSpPr>
        <p:spPr>
          <a:xfrm>
            <a:off x="838200" y="1463040"/>
            <a:ext cx="10515600" cy="4713923"/>
          </a:xfrm>
        </p:spPr>
        <p:txBody>
          <a:bodyPr/>
          <a:lstStyle/>
          <a:p>
            <a:r>
              <a:rPr lang="en-US" dirty="0" smtClean="0"/>
              <a:t>Large moving pieces of </a:t>
            </a:r>
            <a:r>
              <a:rPr lang="en-US" u="sng" dirty="0" smtClean="0"/>
              <a:t>the Earth’s crust </a:t>
            </a:r>
            <a:r>
              <a:rPr lang="en-US" dirty="0" smtClean="0"/>
              <a:t>that have </a:t>
            </a:r>
            <a:r>
              <a:rPr lang="en-US" u="sng" dirty="0" smtClean="0"/>
              <a:t>broken</a:t>
            </a:r>
            <a:r>
              <a:rPr lang="en-US" dirty="0" smtClean="0"/>
              <a:t> by upward </a:t>
            </a:r>
            <a:r>
              <a:rPr lang="en-US" u="sng" dirty="0" smtClean="0"/>
              <a:t>pressure</a:t>
            </a:r>
            <a:r>
              <a:rPr lang="en-US" dirty="0" smtClean="0"/>
              <a:t> from the mantle.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5309" y="2391066"/>
            <a:ext cx="6993994" cy="4352679"/>
          </a:xfrm>
          <a:prstGeom prst="rect">
            <a:avLst/>
          </a:prstGeom>
        </p:spPr>
      </p:pic>
    </p:spTree>
    <p:extLst>
      <p:ext uri="{BB962C8B-B14F-4D97-AF65-F5344CB8AC3E}">
        <p14:creationId xmlns:p14="http://schemas.microsoft.com/office/powerpoint/2010/main" val="825785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684" y="146184"/>
            <a:ext cx="10515600" cy="1325563"/>
          </a:xfrm>
        </p:spPr>
        <p:txBody>
          <a:bodyPr/>
          <a:lstStyle/>
          <a:p>
            <a:pPr algn="ctr"/>
            <a:r>
              <a:rPr lang="en-US" b="1" dirty="0" smtClean="0"/>
              <a:t>Tectonic Plates Video</a:t>
            </a:r>
            <a:endParaRPr lang="en-US" b="1" dirty="0"/>
          </a:p>
        </p:txBody>
      </p:sp>
      <p:pic>
        <p:nvPicPr>
          <p:cNvPr id="4" name="tcPghqnnTVk"/>
          <p:cNvPicPr>
            <a:picLocks noGrp="1" noRot="1" noChangeAspect="1"/>
          </p:cNvPicPr>
          <p:nvPr>
            <p:ph idx="1"/>
            <a:videoFile r:link="rId1"/>
          </p:nvPr>
        </p:nvPicPr>
        <p:blipFill>
          <a:blip r:embed="rId3"/>
          <a:stretch>
            <a:fillRect/>
          </a:stretch>
        </p:blipFill>
        <p:spPr>
          <a:xfrm>
            <a:off x="1016000" y="1004552"/>
            <a:ext cx="10406130" cy="5853448"/>
          </a:xfrm>
          <a:prstGeom prst="rect">
            <a:avLst/>
          </a:prstGeom>
        </p:spPr>
      </p:pic>
    </p:spTree>
    <p:extLst>
      <p:ext uri="{BB962C8B-B14F-4D97-AF65-F5344CB8AC3E}">
        <p14:creationId xmlns:p14="http://schemas.microsoft.com/office/powerpoint/2010/main" val="3279757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Plates</a:t>
            </a:r>
            <a:endParaRPr lang="en-US" b="1" dirty="0"/>
          </a:p>
        </p:txBody>
      </p:sp>
      <p:sp>
        <p:nvSpPr>
          <p:cNvPr id="3" name="Content Placeholder 2"/>
          <p:cNvSpPr>
            <a:spLocks noGrp="1"/>
          </p:cNvSpPr>
          <p:nvPr>
            <p:ph idx="1"/>
          </p:nvPr>
        </p:nvSpPr>
        <p:spPr/>
        <p:txBody>
          <a:bodyPr>
            <a:normAutofit/>
          </a:bodyPr>
          <a:lstStyle/>
          <a:p>
            <a:r>
              <a:rPr lang="en-US" dirty="0" smtClean="0"/>
              <a:t>Plate boundaries occur where </a:t>
            </a:r>
            <a:r>
              <a:rPr lang="en-US" u="sng" dirty="0" smtClean="0"/>
              <a:t>2</a:t>
            </a:r>
            <a:r>
              <a:rPr lang="en-US" dirty="0" smtClean="0"/>
              <a:t> plates meet. </a:t>
            </a:r>
            <a:endParaRPr lang="en-US" dirty="0"/>
          </a:p>
          <a:p>
            <a:r>
              <a:rPr lang="en-US" dirty="0" smtClean="0"/>
              <a:t>There are </a:t>
            </a:r>
            <a:r>
              <a:rPr lang="en-US" u="sng" dirty="0" smtClean="0"/>
              <a:t>3</a:t>
            </a:r>
            <a:r>
              <a:rPr lang="en-US" dirty="0" smtClean="0"/>
              <a:t> different types of boundaries: </a:t>
            </a:r>
            <a:r>
              <a:rPr lang="en-US" u="sng" dirty="0" smtClean="0"/>
              <a:t>Convergent, Divergent, and Transform (or strike-slip)</a:t>
            </a:r>
          </a:p>
          <a:p>
            <a:r>
              <a:rPr lang="en-US" dirty="0" smtClean="0"/>
              <a:t>The </a:t>
            </a:r>
            <a:r>
              <a:rPr lang="en-US" u="sng" dirty="0" smtClean="0"/>
              <a:t>boundaries</a:t>
            </a:r>
            <a:r>
              <a:rPr lang="en-US" dirty="0" smtClean="0"/>
              <a:t> are defined by how the </a:t>
            </a:r>
            <a:r>
              <a:rPr lang="en-US" u="sng" dirty="0" smtClean="0"/>
              <a:t>plates</a:t>
            </a:r>
            <a:r>
              <a:rPr lang="en-US" dirty="0" smtClean="0"/>
              <a:t> were formed and how they are moving in relation to each other.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0043" y="4087906"/>
            <a:ext cx="6971913" cy="2089057"/>
          </a:xfrm>
          <a:prstGeom prst="rect">
            <a:avLst/>
          </a:prstGeom>
        </p:spPr>
      </p:pic>
    </p:spTree>
    <p:extLst>
      <p:ext uri="{BB962C8B-B14F-4D97-AF65-F5344CB8AC3E}">
        <p14:creationId xmlns:p14="http://schemas.microsoft.com/office/powerpoint/2010/main" val="2139104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Convergent Boundaries</a:t>
            </a:r>
            <a:endParaRPr lang="en-US" b="1" dirty="0"/>
          </a:p>
        </p:txBody>
      </p:sp>
      <p:sp>
        <p:nvSpPr>
          <p:cNvPr id="3" name="Content Placeholder 2"/>
          <p:cNvSpPr>
            <a:spLocks noGrp="1"/>
          </p:cNvSpPr>
          <p:nvPr>
            <p:ph idx="1"/>
          </p:nvPr>
        </p:nvSpPr>
        <p:spPr/>
        <p:txBody>
          <a:bodyPr>
            <a:normAutofit/>
          </a:bodyPr>
          <a:lstStyle/>
          <a:p>
            <a:r>
              <a:rPr lang="en-US" sz="4000" dirty="0" smtClean="0"/>
              <a:t>Plates that </a:t>
            </a:r>
            <a:r>
              <a:rPr lang="en-US" sz="4000" u="sng" dirty="0" smtClean="0"/>
              <a:t>move</a:t>
            </a:r>
            <a:r>
              <a:rPr lang="en-US" sz="4000" dirty="0" smtClean="0"/>
              <a:t> together or </a:t>
            </a:r>
            <a:r>
              <a:rPr lang="en-US" sz="4000" u="sng" dirty="0" smtClean="0"/>
              <a:t>merge</a:t>
            </a:r>
            <a:r>
              <a:rPr lang="en-US" sz="4000" dirty="0" smtClean="0"/>
              <a:t>.</a:t>
            </a:r>
          </a:p>
          <a:p>
            <a:r>
              <a:rPr lang="en-US" sz="4000" dirty="0" smtClean="0"/>
              <a:t>The </a:t>
            </a:r>
            <a:r>
              <a:rPr lang="en-US" sz="4000" u="sng" dirty="0" smtClean="0"/>
              <a:t>Rocky Mountains</a:t>
            </a:r>
            <a:r>
              <a:rPr lang="en-US" sz="4000" dirty="0" smtClean="0"/>
              <a:t> and Himalayas were formed by convergent boundaries.</a:t>
            </a:r>
          </a:p>
          <a:p>
            <a:r>
              <a:rPr lang="en-US" sz="4000" u="sng" dirty="0" smtClean="0"/>
              <a:t>Mountain ranges</a:t>
            </a:r>
            <a:r>
              <a:rPr lang="en-US" sz="4000" dirty="0" smtClean="0"/>
              <a:t>, trenches, and </a:t>
            </a:r>
            <a:r>
              <a:rPr lang="en-US" sz="4000" u="sng" dirty="0" smtClean="0"/>
              <a:t>volcanos</a:t>
            </a:r>
            <a:r>
              <a:rPr lang="en-US" sz="4000" dirty="0" smtClean="0"/>
              <a:t> are also formed by convergent boundaries.</a:t>
            </a:r>
          </a:p>
          <a:p>
            <a:r>
              <a:rPr lang="en-US" sz="4000" dirty="0" smtClean="0"/>
              <a:t>To determine what will happen when they meet, you need to look at the 2 types of </a:t>
            </a:r>
            <a:r>
              <a:rPr lang="en-US" sz="4000" u="sng" dirty="0" smtClean="0"/>
              <a:t>plates</a:t>
            </a:r>
            <a:r>
              <a:rPr lang="en-US" sz="4000" dirty="0" smtClean="0"/>
              <a:t>.</a:t>
            </a:r>
            <a:endParaRPr lang="en-US" sz="4000" dirty="0"/>
          </a:p>
        </p:txBody>
      </p:sp>
    </p:spTree>
    <p:extLst>
      <p:ext uri="{BB962C8B-B14F-4D97-AF65-F5344CB8AC3E}">
        <p14:creationId xmlns:p14="http://schemas.microsoft.com/office/powerpoint/2010/main" val="2058799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Convergent Boundaries</a:t>
            </a:r>
            <a:endParaRPr lang="en-US" b="1" dirty="0"/>
          </a:p>
        </p:txBody>
      </p:sp>
      <p:sp>
        <p:nvSpPr>
          <p:cNvPr id="3" name="Content Placeholder 2"/>
          <p:cNvSpPr>
            <a:spLocks noGrp="1"/>
          </p:cNvSpPr>
          <p:nvPr>
            <p:ph idx="1"/>
          </p:nvPr>
        </p:nvSpPr>
        <p:spPr/>
        <p:txBody>
          <a:bodyPr>
            <a:normAutofit/>
          </a:bodyPr>
          <a:lstStyle/>
          <a:p>
            <a:r>
              <a:rPr lang="en-US" sz="3200" dirty="0" smtClean="0"/>
              <a:t>If an </a:t>
            </a:r>
            <a:r>
              <a:rPr lang="en-US" sz="3200" u="sng" dirty="0" smtClean="0"/>
              <a:t>oceanic</a:t>
            </a:r>
            <a:r>
              <a:rPr lang="en-US" sz="3200" dirty="0" smtClean="0"/>
              <a:t> plate and a </a:t>
            </a:r>
            <a:r>
              <a:rPr lang="en-US" sz="3200" u="sng" dirty="0" smtClean="0"/>
              <a:t>continental</a:t>
            </a:r>
            <a:r>
              <a:rPr lang="en-US" sz="3200" dirty="0" smtClean="0"/>
              <a:t> plate collide, one will move under the other and </a:t>
            </a:r>
            <a:r>
              <a:rPr lang="en-US" sz="3200" u="sng" dirty="0" smtClean="0"/>
              <a:t>volcanos</a:t>
            </a:r>
            <a:r>
              <a:rPr lang="en-US" sz="3200" dirty="0" smtClean="0"/>
              <a:t> can form.</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082" y="2698585"/>
            <a:ext cx="5023821" cy="3930200"/>
          </a:xfrm>
          <a:prstGeom prst="rect">
            <a:avLst/>
          </a:prstGeom>
        </p:spPr>
      </p:pic>
    </p:spTree>
    <p:extLst>
      <p:ext uri="{BB962C8B-B14F-4D97-AF65-F5344CB8AC3E}">
        <p14:creationId xmlns:p14="http://schemas.microsoft.com/office/powerpoint/2010/main" val="15737391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Convergent Boundaries</a:t>
            </a:r>
            <a:endParaRPr lang="en-US" b="1" dirty="0"/>
          </a:p>
        </p:txBody>
      </p:sp>
      <p:sp>
        <p:nvSpPr>
          <p:cNvPr id="3" name="Content Placeholder 2"/>
          <p:cNvSpPr>
            <a:spLocks noGrp="1"/>
          </p:cNvSpPr>
          <p:nvPr>
            <p:ph idx="1"/>
          </p:nvPr>
        </p:nvSpPr>
        <p:spPr/>
        <p:txBody>
          <a:bodyPr/>
          <a:lstStyle/>
          <a:p>
            <a:r>
              <a:rPr lang="en-US" dirty="0" smtClean="0"/>
              <a:t>When 2 continental plates come </a:t>
            </a:r>
            <a:r>
              <a:rPr lang="en-US" u="sng" dirty="0" smtClean="0"/>
              <a:t>together</a:t>
            </a:r>
            <a:r>
              <a:rPr lang="en-US" dirty="0" smtClean="0"/>
              <a:t>, both may move upward and form </a:t>
            </a:r>
            <a:r>
              <a:rPr lang="en-US" u="sng" dirty="0" smtClean="0"/>
              <a:t>mountains</a:t>
            </a:r>
            <a:r>
              <a:rPr lang="en-US" dirty="0" smtClean="0"/>
              <a:t> over time.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2996" y="2786231"/>
            <a:ext cx="6211307" cy="3700631"/>
          </a:xfrm>
          <a:prstGeom prst="rect">
            <a:avLst/>
          </a:prstGeom>
        </p:spPr>
      </p:pic>
    </p:spTree>
    <p:extLst>
      <p:ext uri="{BB962C8B-B14F-4D97-AF65-F5344CB8AC3E}">
        <p14:creationId xmlns:p14="http://schemas.microsoft.com/office/powerpoint/2010/main" val="567600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Divergent Boundaries</a:t>
            </a:r>
            <a:endParaRPr lang="en-US" b="1" dirty="0"/>
          </a:p>
        </p:txBody>
      </p:sp>
      <p:sp>
        <p:nvSpPr>
          <p:cNvPr id="3" name="Content Placeholder 2"/>
          <p:cNvSpPr>
            <a:spLocks noGrp="1"/>
          </p:cNvSpPr>
          <p:nvPr>
            <p:ph idx="1"/>
          </p:nvPr>
        </p:nvSpPr>
        <p:spPr/>
        <p:txBody>
          <a:bodyPr>
            <a:normAutofit/>
          </a:bodyPr>
          <a:lstStyle/>
          <a:p>
            <a:r>
              <a:rPr lang="en-US" sz="4000" dirty="0" smtClean="0"/>
              <a:t>These occur along spreading centers where plates are moving </a:t>
            </a:r>
            <a:r>
              <a:rPr lang="en-US" sz="4000" u="sng" dirty="0" smtClean="0"/>
              <a:t>apart</a:t>
            </a:r>
            <a:r>
              <a:rPr lang="en-US" sz="4000" dirty="0" smtClean="0"/>
              <a:t> and new </a:t>
            </a:r>
            <a:r>
              <a:rPr lang="en-US" sz="4000" u="sng" dirty="0" smtClean="0"/>
              <a:t>crust</a:t>
            </a:r>
            <a:r>
              <a:rPr lang="en-US" sz="4000" dirty="0" smtClean="0"/>
              <a:t> is being created by </a:t>
            </a:r>
            <a:r>
              <a:rPr lang="en-US" sz="4000" u="sng" dirty="0" smtClean="0"/>
              <a:t>magma</a:t>
            </a:r>
            <a:r>
              <a:rPr lang="en-US" sz="4000" dirty="0" smtClean="0"/>
              <a:t> pushing up from the mantle.</a:t>
            </a:r>
          </a:p>
          <a:p>
            <a:r>
              <a:rPr lang="en-US" sz="4000" dirty="0" smtClean="0"/>
              <a:t>The </a:t>
            </a:r>
            <a:r>
              <a:rPr lang="en-US" sz="4000" u="sng" dirty="0" smtClean="0"/>
              <a:t>Mid-Atlantic Ridge </a:t>
            </a:r>
            <a:r>
              <a:rPr lang="en-US" sz="4000" dirty="0" smtClean="0"/>
              <a:t>in the Atlantic Ocean is an example of divergent boundaries.</a:t>
            </a:r>
            <a:endParaRPr lang="en-US" sz="4000" dirty="0"/>
          </a:p>
        </p:txBody>
      </p:sp>
    </p:spTree>
    <p:extLst>
      <p:ext uri="{BB962C8B-B14F-4D97-AF65-F5344CB8AC3E}">
        <p14:creationId xmlns:p14="http://schemas.microsoft.com/office/powerpoint/2010/main" val="2771432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Divergent Boundaries</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157" y="3291840"/>
            <a:ext cx="5319508" cy="275018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50316"/>
            <a:ext cx="5482023" cy="4137100"/>
          </a:xfrm>
          <a:prstGeom prst="rect">
            <a:avLst/>
          </a:prstGeom>
        </p:spPr>
      </p:pic>
    </p:spTree>
    <p:extLst>
      <p:ext uri="{BB962C8B-B14F-4D97-AF65-F5344CB8AC3E}">
        <p14:creationId xmlns:p14="http://schemas.microsoft.com/office/powerpoint/2010/main" val="2221721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Earth’s Major Layers:</a:t>
            </a:r>
            <a:endParaRPr lang="en-US" b="1" dirty="0"/>
          </a:p>
        </p:txBody>
      </p:sp>
      <p:sp>
        <p:nvSpPr>
          <p:cNvPr id="3" name="Content Placeholder 2"/>
          <p:cNvSpPr>
            <a:spLocks noGrp="1"/>
          </p:cNvSpPr>
          <p:nvPr>
            <p:ph idx="1"/>
          </p:nvPr>
        </p:nvSpPr>
        <p:spPr/>
        <p:txBody>
          <a:bodyPr>
            <a:normAutofit/>
          </a:bodyPr>
          <a:lstStyle/>
          <a:p>
            <a:r>
              <a:rPr lang="en-US" sz="3600" dirty="0" smtClean="0"/>
              <a:t>Crust</a:t>
            </a:r>
          </a:p>
          <a:p>
            <a:r>
              <a:rPr lang="en-US" sz="3600" dirty="0" smtClean="0"/>
              <a:t>Mantle</a:t>
            </a:r>
          </a:p>
          <a:p>
            <a:r>
              <a:rPr lang="en-US" sz="3600" dirty="0" smtClean="0"/>
              <a:t>Outer Core</a:t>
            </a:r>
          </a:p>
          <a:p>
            <a:r>
              <a:rPr lang="en-US" sz="3600" dirty="0" smtClean="0"/>
              <a:t>Inner Core</a:t>
            </a:r>
            <a:endParaRPr lang="en-US" sz="3600" dirty="0"/>
          </a:p>
        </p:txBody>
      </p:sp>
      <p:sp>
        <p:nvSpPr>
          <p:cNvPr id="5" name="AutoShape 4" descr="Image result for layers of the earth images"/>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6830" y="1579563"/>
            <a:ext cx="6553200" cy="4597400"/>
          </a:xfrm>
          <a:prstGeom prst="rect">
            <a:avLst/>
          </a:prstGeom>
        </p:spPr>
      </p:pic>
    </p:spTree>
    <p:extLst>
      <p:ext uri="{BB962C8B-B14F-4D97-AF65-F5344CB8AC3E}">
        <p14:creationId xmlns:p14="http://schemas.microsoft.com/office/powerpoint/2010/main" val="964267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Transform Boundaries (Strike-Slip)</a:t>
            </a:r>
            <a:endParaRPr lang="en-US" b="1" dirty="0"/>
          </a:p>
        </p:txBody>
      </p:sp>
      <p:sp>
        <p:nvSpPr>
          <p:cNvPr id="3" name="Content Placeholder 2"/>
          <p:cNvSpPr>
            <a:spLocks noGrp="1"/>
          </p:cNvSpPr>
          <p:nvPr>
            <p:ph idx="1"/>
          </p:nvPr>
        </p:nvSpPr>
        <p:spPr/>
        <p:txBody>
          <a:bodyPr/>
          <a:lstStyle/>
          <a:p>
            <a:r>
              <a:rPr lang="en-US" dirty="0" smtClean="0"/>
              <a:t>Occur where 2 plates </a:t>
            </a:r>
            <a:r>
              <a:rPr lang="en-US" u="sng" dirty="0" smtClean="0"/>
              <a:t>slide</a:t>
            </a:r>
            <a:r>
              <a:rPr lang="en-US" dirty="0" smtClean="0"/>
              <a:t> against each other in </a:t>
            </a:r>
            <a:r>
              <a:rPr lang="en-US" u="sng" dirty="0" smtClean="0"/>
              <a:t>opposite</a:t>
            </a:r>
            <a:r>
              <a:rPr lang="en-US" dirty="0" smtClean="0"/>
              <a:t> directions.</a:t>
            </a:r>
          </a:p>
          <a:p>
            <a:r>
              <a:rPr lang="en-US" dirty="0" smtClean="0"/>
              <a:t>This movement is the cause of many </a:t>
            </a:r>
            <a:r>
              <a:rPr lang="en-US" u="sng" dirty="0" smtClean="0"/>
              <a:t>earthquakes</a:t>
            </a:r>
            <a:r>
              <a:rPr lang="en-US" dirty="0" smtClean="0"/>
              <a:t>, such as those along the San Andreas Fault in California.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8917" y="2896648"/>
            <a:ext cx="3928278" cy="32803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717" y="3456790"/>
            <a:ext cx="4914900" cy="2590800"/>
          </a:xfrm>
          <a:prstGeom prst="rect">
            <a:avLst/>
          </a:prstGeom>
        </p:spPr>
      </p:pic>
    </p:spTree>
    <p:extLst>
      <p:ext uri="{BB962C8B-B14F-4D97-AF65-F5344CB8AC3E}">
        <p14:creationId xmlns:p14="http://schemas.microsoft.com/office/powerpoint/2010/main" val="229016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Earthquakes</a:t>
            </a:r>
            <a:endParaRPr lang="en-US" b="1" dirty="0"/>
          </a:p>
        </p:txBody>
      </p:sp>
      <p:sp>
        <p:nvSpPr>
          <p:cNvPr id="3" name="Content Placeholder 2"/>
          <p:cNvSpPr>
            <a:spLocks noGrp="1"/>
          </p:cNvSpPr>
          <p:nvPr>
            <p:ph idx="1"/>
          </p:nvPr>
        </p:nvSpPr>
        <p:spPr/>
        <p:txBody>
          <a:bodyPr/>
          <a:lstStyle/>
          <a:p>
            <a:r>
              <a:rPr lang="en-US" dirty="0" smtClean="0"/>
              <a:t>The shaking, </a:t>
            </a:r>
            <a:r>
              <a:rPr lang="en-US" u="sng" dirty="0" smtClean="0"/>
              <a:t>rolling</a:t>
            </a:r>
            <a:r>
              <a:rPr lang="en-US" dirty="0" smtClean="0"/>
              <a:t>, or sudden shock of Earth’s surface caused by the </a:t>
            </a:r>
            <a:r>
              <a:rPr lang="en-US" u="sng" dirty="0" smtClean="0"/>
              <a:t>movement</a:t>
            </a:r>
            <a:r>
              <a:rPr lang="en-US" dirty="0" smtClean="0"/>
              <a:t> of the Earth’s plates, usually the </a:t>
            </a:r>
            <a:r>
              <a:rPr lang="en-US" u="sng" dirty="0" smtClean="0"/>
              <a:t>sliding</a:t>
            </a:r>
            <a:r>
              <a:rPr lang="en-US" dirty="0" smtClean="0"/>
              <a:t> of 2 plate boundaries against each other.</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806" y="3692180"/>
            <a:ext cx="4773160" cy="224913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4254" y="3504154"/>
            <a:ext cx="2807746" cy="280774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5288" y="3692180"/>
            <a:ext cx="3821997" cy="2552252"/>
          </a:xfrm>
          <a:prstGeom prst="rect">
            <a:avLst/>
          </a:prstGeom>
        </p:spPr>
      </p:pic>
    </p:spTree>
    <p:extLst>
      <p:ext uri="{BB962C8B-B14F-4D97-AF65-F5344CB8AC3E}">
        <p14:creationId xmlns:p14="http://schemas.microsoft.com/office/powerpoint/2010/main" val="3721904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Earthquake Video from Nepal </a:t>
            </a:r>
            <a:br>
              <a:rPr lang="en-US" b="1" dirty="0" smtClean="0"/>
            </a:br>
            <a:r>
              <a:rPr lang="en-US" b="1" dirty="0" smtClean="0"/>
              <a:t>April 2015</a:t>
            </a:r>
            <a:endParaRPr lang="en-US" b="1" dirty="0"/>
          </a:p>
        </p:txBody>
      </p:sp>
      <p:pic>
        <p:nvPicPr>
          <p:cNvPr id="4" name="hYGig_-xdPM"/>
          <p:cNvPicPr>
            <a:picLocks noGrp="1" noRot="1" noChangeAspect="1"/>
          </p:cNvPicPr>
          <p:nvPr>
            <p:ph idx="1"/>
            <a:videoFile r:link="rId1"/>
          </p:nvPr>
        </p:nvPicPr>
        <p:blipFill>
          <a:blip r:embed="rId3"/>
          <a:stretch>
            <a:fillRect/>
          </a:stretch>
        </p:blipFill>
        <p:spPr>
          <a:xfrm>
            <a:off x="1416675" y="1519707"/>
            <a:ext cx="9089624" cy="5112913"/>
          </a:xfrm>
          <a:prstGeom prst="rect">
            <a:avLst/>
          </a:prstGeom>
        </p:spPr>
      </p:pic>
    </p:spTree>
    <p:extLst>
      <p:ext uri="{BB962C8B-B14F-4D97-AF65-F5344CB8AC3E}">
        <p14:creationId xmlns:p14="http://schemas.microsoft.com/office/powerpoint/2010/main" val="3264455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Seismograph</a:t>
            </a:r>
            <a:endParaRPr lang="en-US" b="1" dirty="0"/>
          </a:p>
        </p:txBody>
      </p:sp>
      <p:sp>
        <p:nvSpPr>
          <p:cNvPr id="3" name="Content Placeholder 2"/>
          <p:cNvSpPr>
            <a:spLocks noGrp="1"/>
          </p:cNvSpPr>
          <p:nvPr>
            <p:ph idx="1"/>
          </p:nvPr>
        </p:nvSpPr>
        <p:spPr>
          <a:xfrm>
            <a:off x="623047" y="1836383"/>
            <a:ext cx="10515600" cy="4351338"/>
          </a:xfrm>
        </p:spPr>
        <p:txBody>
          <a:bodyPr/>
          <a:lstStyle/>
          <a:p>
            <a:r>
              <a:rPr lang="en-US" dirty="0" smtClean="0"/>
              <a:t>Instruments used for </a:t>
            </a:r>
            <a:r>
              <a:rPr lang="en-US" u="sng" dirty="0" smtClean="0"/>
              <a:t>measuring</a:t>
            </a:r>
            <a:r>
              <a:rPr lang="en-US" dirty="0" smtClean="0"/>
              <a:t> and recording </a:t>
            </a:r>
            <a:r>
              <a:rPr lang="en-US" u="sng" dirty="0" smtClean="0"/>
              <a:t>earthquake</a:t>
            </a:r>
            <a:r>
              <a:rPr lang="en-US" dirty="0" smtClean="0"/>
              <a:t> energy.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047" y="2923242"/>
            <a:ext cx="4546899" cy="34101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0847" y="2456741"/>
            <a:ext cx="5238750" cy="3876675"/>
          </a:xfrm>
          <a:prstGeom prst="rect">
            <a:avLst/>
          </a:prstGeom>
        </p:spPr>
      </p:pic>
    </p:spTree>
    <p:extLst>
      <p:ext uri="{BB962C8B-B14F-4D97-AF65-F5344CB8AC3E}">
        <p14:creationId xmlns:p14="http://schemas.microsoft.com/office/powerpoint/2010/main" val="3174834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0553"/>
            <a:ext cx="10515600" cy="1325563"/>
          </a:xfrm>
        </p:spPr>
        <p:txBody>
          <a:bodyPr/>
          <a:lstStyle/>
          <a:p>
            <a:pPr algn="ctr"/>
            <a:r>
              <a:rPr lang="en-US" b="1" dirty="0" smtClean="0"/>
              <a:t>Magnitude</a:t>
            </a:r>
            <a:endParaRPr lang="en-US" b="1" dirty="0"/>
          </a:p>
        </p:txBody>
      </p:sp>
      <p:sp>
        <p:nvSpPr>
          <p:cNvPr id="3" name="Content Placeholder 2"/>
          <p:cNvSpPr>
            <a:spLocks noGrp="1"/>
          </p:cNvSpPr>
          <p:nvPr>
            <p:ph idx="1"/>
          </p:nvPr>
        </p:nvSpPr>
        <p:spPr>
          <a:xfrm>
            <a:off x="979955" y="1169408"/>
            <a:ext cx="10515600" cy="4351338"/>
          </a:xfrm>
        </p:spPr>
        <p:txBody>
          <a:bodyPr/>
          <a:lstStyle/>
          <a:p>
            <a:r>
              <a:rPr lang="en-US" dirty="0" smtClean="0"/>
              <a:t>The amount of </a:t>
            </a:r>
            <a:r>
              <a:rPr lang="en-US" u="sng" dirty="0" smtClean="0"/>
              <a:t>energy</a:t>
            </a:r>
            <a:r>
              <a:rPr lang="en-US" dirty="0" smtClean="0"/>
              <a:t> an earthquake </a:t>
            </a:r>
            <a:r>
              <a:rPr lang="en-US" u="sng" dirty="0" smtClean="0"/>
              <a:t>releases</a:t>
            </a:r>
            <a:r>
              <a:rPr lang="en-US" dirty="0" smtClean="0"/>
              <a:t>.</a:t>
            </a:r>
          </a:p>
          <a:p>
            <a:r>
              <a:rPr lang="en-US" u="sng" dirty="0" smtClean="0"/>
              <a:t>Richter Scale</a:t>
            </a:r>
            <a:r>
              <a:rPr lang="en-US" dirty="0" smtClean="0"/>
              <a:t>: A scale used to measure the intensity of an earthquake.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063" y="2412170"/>
            <a:ext cx="5897305" cy="417234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8305" y="2545914"/>
            <a:ext cx="4667250" cy="4038600"/>
          </a:xfrm>
          <a:prstGeom prst="rect">
            <a:avLst/>
          </a:prstGeom>
        </p:spPr>
      </p:pic>
    </p:spTree>
    <p:extLst>
      <p:ext uri="{BB962C8B-B14F-4D97-AF65-F5344CB8AC3E}">
        <p14:creationId xmlns:p14="http://schemas.microsoft.com/office/powerpoint/2010/main" val="2354033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smtClean="0"/>
              <a:t>Volcanoes</a:t>
            </a:r>
            <a:endParaRPr lang="en-US" b="1" dirty="0"/>
          </a:p>
        </p:txBody>
      </p:sp>
      <p:sp>
        <p:nvSpPr>
          <p:cNvPr id="3" name="Content Placeholder 2"/>
          <p:cNvSpPr>
            <a:spLocks noGrp="1"/>
          </p:cNvSpPr>
          <p:nvPr>
            <p:ph idx="1"/>
          </p:nvPr>
        </p:nvSpPr>
        <p:spPr>
          <a:xfrm>
            <a:off x="838200" y="1083346"/>
            <a:ext cx="10515600" cy="5199119"/>
          </a:xfrm>
        </p:spPr>
        <p:txBody>
          <a:bodyPr>
            <a:normAutofit fontScale="92500" lnSpcReduction="10000"/>
          </a:bodyPr>
          <a:lstStyle/>
          <a:p>
            <a:r>
              <a:rPr lang="en-US" u="sng" dirty="0" smtClean="0"/>
              <a:t>Vents</a:t>
            </a:r>
            <a:r>
              <a:rPr lang="en-US" dirty="0" smtClean="0"/>
              <a:t> in the surface of the </a:t>
            </a:r>
            <a:r>
              <a:rPr lang="en-US" u="sng" dirty="0" smtClean="0"/>
              <a:t>Earth</a:t>
            </a:r>
            <a:r>
              <a:rPr lang="en-US" dirty="0" smtClean="0"/>
              <a:t> through which magma, </a:t>
            </a:r>
            <a:r>
              <a:rPr lang="en-US" u="sng" dirty="0" smtClean="0"/>
              <a:t>gases</a:t>
            </a:r>
            <a:r>
              <a:rPr lang="en-US" dirty="0" smtClean="0"/>
              <a:t>, and ash erupt.</a:t>
            </a:r>
          </a:p>
          <a:p>
            <a:r>
              <a:rPr lang="en-US" dirty="0" smtClean="0"/>
              <a:t>They are a </a:t>
            </a:r>
            <a:r>
              <a:rPr lang="en-US" u="sng" dirty="0" smtClean="0"/>
              <a:t>conical</a:t>
            </a:r>
            <a:r>
              <a:rPr lang="en-US" dirty="0" smtClean="0"/>
              <a:t> structure that is created by the lava that flows out.</a:t>
            </a:r>
          </a:p>
          <a:p>
            <a:r>
              <a:rPr lang="en-US" u="sng" dirty="0" smtClean="0"/>
              <a:t>Magma</a:t>
            </a:r>
            <a:r>
              <a:rPr lang="en-US" dirty="0" smtClean="0"/>
              <a:t>: molten (melted) rock deep in the Earth’s crust.</a:t>
            </a:r>
          </a:p>
          <a:p>
            <a:r>
              <a:rPr lang="en-US" u="sng" dirty="0" smtClean="0"/>
              <a:t>Lava</a:t>
            </a:r>
            <a:r>
              <a:rPr lang="en-US" dirty="0" smtClean="0"/>
              <a:t>: magma that has reached the Earth’s surface.</a:t>
            </a:r>
          </a:p>
          <a:p>
            <a:pPr marL="0" indent="0">
              <a:buNone/>
            </a:pPr>
            <a:r>
              <a:rPr lang="en-US" b="1" dirty="0" smtClean="0"/>
              <a:t>V</a:t>
            </a:r>
            <a:r>
              <a:rPr lang="en-US" dirty="0" smtClean="0"/>
              <a:t> </a:t>
            </a:r>
            <a:r>
              <a:rPr lang="en-US" dirty="0" err="1" smtClean="0"/>
              <a:t>ery</a:t>
            </a:r>
            <a:r>
              <a:rPr lang="en-US" dirty="0" smtClean="0"/>
              <a:t> hot magma pours</a:t>
            </a:r>
          </a:p>
          <a:p>
            <a:pPr marL="0" indent="0">
              <a:buNone/>
            </a:pPr>
            <a:r>
              <a:rPr lang="en-US" b="1" dirty="0" smtClean="0"/>
              <a:t>O</a:t>
            </a:r>
            <a:r>
              <a:rPr lang="en-US" dirty="0" smtClean="0"/>
              <a:t> </a:t>
            </a:r>
            <a:r>
              <a:rPr lang="en-US" dirty="0" err="1" smtClean="0"/>
              <a:t>ut</a:t>
            </a:r>
            <a:r>
              <a:rPr lang="en-US" dirty="0" smtClean="0"/>
              <a:t> onto the surface, changing to</a:t>
            </a:r>
          </a:p>
          <a:p>
            <a:pPr marL="0" indent="0">
              <a:buNone/>
            </a:pPr>
            <a:r>
              <a:rPr lang="en-US" b="1" dirty="0" smtClean="0"/>
              <a:t>L</a:t>
            </a:r>
            <a:r>
              <a:rPr lang="en-US" dirty="0" smtClean="0"/>
              <a:t> ava as it pours from the</a:t>
            </a:r>
          </a:p>
          <a:p>
            <a:pPr marL="0" indent="0">
              <a:buNone/>
            </a:pPr>
            <a:r>
              <a:rPr lang="en-US" b="1" dirty="0" smtClean="0"/>
              <a:t>C</a:t>
            </a:r>
            <a:r>
              <a:rPr lang="en-US" dirty="0" smtClean="0"/>
              <a:t> one-shaped mountain</a:t>
            </a:r>
          </a:p>
          <a:p>
            <a:pPr marL="0" indent="0">
              <a:buNone/>
            </a:pPr>
            <a:r>
              <a:rPr lang="en-US" b="1" dirty="0" smtClean="0"/>
              <a:t>A</a:t>
            </a:r>
            <a:r>
              <a:rPr lang="en-US" dirty="0" smtClean="0"/>
              <a:t> </a:t>
            </a:r>
            <a:r>
              <a:rPr lang="en-US" dirty="0" err="1" smtClean="0"/>
              <a:t>nd</a:t>
            </a:r>
            <a:r>
              <a:rPr lang="en-US" dirty="0" smtClean="0"/>
              <a:t> then</a:t>
            </a:r>
          </a:p>
          <a:p>
            <a:pPr marL="0" indent="0">
              <a:buNone/>
            </a:pPr>
            <a:r>
              <a:rPr lang="en-US" b="1" dirty="0" smtClean="0"/>
              <a:t>N</a:t>
            </a:r>
            <a:r>
              <a:rPr lang="en-US" dirty="0" smtClean="0"/>
              <a:t> </a:t>
            </a:r>
            <a:r>
              <a:rPr lang="en-US" dirty="0" err="1" smtClean="0"/>
              <a:t>ew</a:t>
            </a:r>
            <a:r>
              <a:rPr lang="en-US" dirty="0" smtClean="0"/>
              <a:t> rocks are formed</a:t>
            </a:r>
          </a:p>
          <a:p>
            <a:pPr marL="0" indent="0">
              <a:buNone/>
            </a:pPr>
            <a:r>
              <a:rPr lang="en-US" b="1" dirty="0" smtClean="0"/>
              <a:t>O</a:t>
            </a:r>
            <a:r>
              <a:rPr lang="en-US" dirty="0" smtClean="0"/>
              <a:t> </a:t>
            </a:r>
            <a:r>
              <a:rPr lang="en-US" dirty="0" err="1" smtClean="0"/>
              <a:t>ver</a:t>
            </a:r>
            <a:r>
              <a:rPr lang="en-US" dirty="0" smtClean="0"/>
              <a:t> old ones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0349" y="3219719"/>
            <a:ext cx="3858546" cy="3365348"/>
          </a:xfrm>
          <a:prstGeom prst="rect">
            <a:avLst/>
          </a:prstGeom>
        </p:spPr>
      </p:pic>
    </p:spTree>
    <p:extLst>
      <p:ext uri="{BB962C8B-B14F-4D97-AF65-F5344CB8AC3E}">
        <p14:creationId xmlns:p14="http://schemas.microsoft.com/office/powerpoint/2010/main" val="2657303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Volcanic Eruption Video</a:t>
            </a:r>
            <a:endParaRPr lang="en-US" b="1" dirty="0"/>
          </a:p>
        </p:txBody>
      </p:sp>
      <p:pic>
        <p:nvPicPr>
          <p:cNvPr id="4" name="R0Zbj7S22zs"/>
          <p:cNvPicPr>
            <a:picLocks noGrp="1" noRot="1" noChangeAspect="1"/>
          </p:cNvPicPr>
          <p:nvPr>
            <p:ph idx="1"/>
            <a:videoFile r:link="rId1"/>
          </p:nvPr>
        </p:nvPicPr>
        <p:blipFill>
          <a:blip r:embed="rId3"/>
          <a:stretch>
            <a:fillRect/>
          </a:stretch>
        </p:blipFill>
        <p:spPr>
          <a:xfrm>
            <a:off x="1187719" y="1365161"/>
            <a:ext cx="9593328" cy="5396247"/>
          </a:xfrm>
          <a:prstGeom prst="rect">
            <a:avLst/>
          </a:prstGeom>
        </p:spPr>
      </p:pic>
    </p:spTree>
    <p:extLst>
      <p:ext uri="{BB962C8B-B14F-4D97-AF65-F5344CB8AC3E}">
        <p14:creationId xmlns:p14="http://schemas.microsoft.com/office/powerpoint/2010/main" val="1660216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Continental Drift Theory</a:t>
            </a:r>
            <a:endParaRPr lang="en-US" b="1" dirty="0"/>
          </a:p>
        </p:txBody>
      </p:sp>
      <p:sp>
        <p:nvSpPr>
          <p:cNvPr id="3" name="Content Placeholder 2"/>
          <p:cNvSpPr>
            <a:spLocks noGrp="1"/>
          </p:cNvSpPr>
          <p:nvPr>
            <p:ph idx="1"/>
          </p:nvPr>
        </p:nvSpPr>
        <p:spPr/>
        <p:txBody>
          <a:bodyPr/>
          <a:lstStyle/>
          <a:p>
            <a:r>
              <a:rPr lang="en-US" dirty="0" smtClean="0"/>
              <a:t>The belief that the </a:t>
            </a:r>
            <a:r>
              <a:rPr lang="en-US" u="sng" dirty="0" smtClean="0"/>
              <a:t>continents</a:t>
            </a:r>
            <a:r>
              <a:rPr lang="en-US" dirty="0" smtClean="0"/>
              <a:t> were one large piece of </a:t>
            </a:r>
            <a:r>
              <a:rPr lang="en-US" u="sng" dirty="0" smtClean="0"/>
              <a:t>land</a:t>
            </a:r>
            <a:r>
              <a:rPr lang="en-US" dirty="0" smtClean="0"/>
              <a:t> that broke apart.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996" y="2352630"/>
            <a:ext cx="7034007" cy="4210356"/>
          </a:xfrm>
          <a:prstGeom prst="rect">
            <a:avLst/>
          </a:prstGeom>
        </p:spPr>
      </p:pic>
    </p:spTree>
    <p:extLst>
      <p:ext uri="{BB962C8B-B14F-4D97-AF65-F5344CB8AC3E}">
        <p14:creationId xmlns:p14="http://schemas.microsoft.com/office/powerpoint/2010/main" val="1643829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Continental Drift Theory Animation Video</a:t>
            </a:r>
            <a:endParaRPr lang="en-US" b="1" dirty="0"/>
          </a:p>
        </p:txBody>
      </p:sp>
      <p:pic>
        <p:nvPicPr>
          <p:cNvPr id="4" name="WaUk94AdXPA"/>
          <p:cNvPicPr>
            <a:picLocks noGrp="1" noRot="1" noChangeAspect="1"/>
          </p:cNvPicPr>
          <p:nvPr>
            <p:ph idx="1"/>
            <a:videoFile r:link="rId1"/>
          </p:nvPr>
        </p:nvPicPr>
        <p:blipFill>
          <a:blip r:embed="rId3"/>
          <a:stretch>
            <a:fillRect/>
          </a:stretch>
        </p:blipFill>
        <p:spPr>
          <a:xfrm>
            <a:off x="1016000" y="1199345"/>
            <a:ext cx="10059831" cy="5658655"/>
          </a:xfrm>
          <a:prstGeom prst="rect">
            <a:avLst/>
          </a:prstGeom>
        </p:spPr>
      </p:pic>
    </p:spTree>
    <p:extLst>
      <p:ext uri="{BB962C8B-B14F-4D97-AF65-F5344CB8AC3E}">
        <p14:creationId xmlns:p14="http://schemas.microsoft.com/office/powerpoint/2010/main" val="947349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Pangaea</a:t>
            </a:r>
            <a:endParaRPr lang="en-US" b="1" dirty="0"/>
          </a:p>
        </p:txBody>
      </p:sp>
      <p:sp>
        <p:nvSpPr>
          <p:cNvPr id="3" name="Content Placeholder 2"/>
          <p:cNvSpPr>
            <a:spLocks noGrp="1"/>
          </p:cNvSpPr>
          <p:nvPr>
            <p:ph idx="1"/>
          </p:nvPr>
        </p:nvSpPr>
        <p:spPr/>
        <p:txBody>
          <a:bodyPr/>
          <a:lstStyle/>
          <a:p>
            <a:r>
              <a:rPr lang="en-US" dirty="0" smtClean="0"/>
              <a:t>The name of the large </a:t>
            </a:r>
            <a:r>
              <a:rPr lang="en-US" u="sng" dirty="0" smtClean="0"/>
              <a:t>land mass </a:t>
            </a:r>
            <a:r>
              <a:rPr lang="en-US" dirty="0" smtClean="0"/>
              <a:t>about 200 million years ago.</a:t>
            </a:r>
            <a:endParaRPr lang="en-US" dirty="0"/>
          </a:p>
        </p:txBody>
      </p:sp>
      <p:sp>
        <p:nvSpPr>
          <p:cNvPr id="4" name="AutoShape 2" descr="Image result for pangaea image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412" y="2420471"/>
            <a:ext cx="3658786" cy="411734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2143" y="2420471"/>
            <a:ext cx="3785347" cy="4088175"/>
          </a:xfrm>
          <a:prstGeom prst="rect">
            <a:avLst/>
          </a:prstGeom>
        </p:spPr>
      </p:pic>
    </p:spTree>
    <p:extLst>
      <p:ext uri="{BB962C8B-B14F-4D97-AF65-F5344CB8AC3E}">
        <p14:creationId xmlns:p14="http://schemas.microsoft.com/office/powerpoint/2010/main" val="2480417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Crust</a:t>
            </a:r>
            <a:endParaRPr lang="en-US" dirty="0"/>
          </a:p>
        </p:txBody>
      </p:sp>
      <p:sp>
        <p:nvSpPr>
          <p:cNvPr id="3" name="Content Placeholder 2"/>
          <p:cNvSpPr>
            <a:spLocks noGrp="1"/>
          </p:cNvSpPr>
          <p:nvPr>
            <p:ph idx="1"/>
          </p:nvPr>
        </p:nvSpPr>
        <p:spPr>
          <a:xfrm>
            <a:off x="656216" y="1484555"/>
            <a:ext cx="10697584" cy="5120640"/>
          </a:xfrm>
        </p:spPr>
        <p:txBody>
          <a:bodyPr>
            <a:normAutofit/>
          </a:bodyPr>
          <a:lstStyle/>
          <a:p>
            <a:r>
              <a:rPr lang="en-US" sz="3200" dirty="0" smtClean="0"/>
              <a:t>The rocky surface that includes the </a:t>
            </a:r>
            <a:r>
              <a:rPr lang="en-US" sz="3200" u="sng" dirty="0" smtClean="0"/>
              <a:t>continents</a:t>
            </a:r>
            <a:r>
              <a:rPr lang="en-US" sz="3200" dirty="0" smtClean="0"/>
              <a:t> and the </a:t>
            </a:r>
            <a:r>
              <a:rPr lang="en-US" sz="3200" u="sng" dirty="0" smtClean="0"/>
              <a:t>ocean floor.</a:t>
            </a:r>
          </a:p>
          <a:p>
            <a:r>
              <a:rPr lang="en-US" sz="3200" dirty="0" smtClean="0"/>
              <a:t>It is the </a:t>
            </a:r>
            <a:r>
              <a:rPr lang="en-US" sz="3200" u="sng" dirty="0" smtClean="0"/>
              <a:t>thinnest</a:t>
            </a:r>
            <a:r>
              <a:rPr lang="en-US" sz="3200" dirty="0" smtClean="0"/>
              <a:t> layer and is made up of </a:t>
            </a:r>
            <a:r>
              <a:rPr lang="en-US" sz="3200" u="sng" dirty="0" smtClean="0"/>
              <a:t>solid rock </a:t>
            </a:r>
            <a:r>
              <a:rPr lang="en-US" sz="3200" dirty="0" smtClean="0"/>
              <a:t>and covered with loose rock &amp; soil.</a:t>
            </a:r>
          </a:p>
          <a:p>
            <a:r>
              <a:rPr lang="en-US" sz="3200" dirty="0" smtClean="0"/>
              <a:t>It is </a:t>
            </a:r>
            <a:r>
              <a:rPr lang="en-US" sz="3200" u="sng" dirty="0" smtClean="0"/>
              <a:t>thickest</a:t>
            </a:r>
            <a:r>
              <a:rPr lang="en-US" sz="3200" dirty="0" smtClean="0"/>
              <a:t> where </a:t>
            </a:r>
            <a:r>
              <a:rPr lang="en-US" sz="3200" u="sng" dirty="0" smtClean="0"/>
              <a:t>mountains</a:t>
            </a:r>
            <a:r>
              <a:rPr lang="en-US" sz="3200" dirty="0" smtClean="0"/>
              <a:t> are and thinnest where the </a:t>
            </a:r>
            <a:r>
              <a:rPr lang="en-US" sz="3200" u="sng" dirty="0" smtClean="0"/>
              <a:t>ocean floor </a:t>
            </a:r>
            <a:r>
              <a:rPr lang="en-US" sz="3200" dirty="0" smtClean="0"/>
              <a:t>is.</a:t>
            </a:r>
          </a:p>
          <a:p>
            <a:r>
              <a:rPr lang="en-US" sz="3200" dirty="0" smtClean="0"/>
              <a:t>The </a:t>
            </a:r>
            <a:r>
              <a:rPr lang="en-US" sz="3200" u="sng" dirty="0" smtClean="0"/>
              <a:t>crust</a:t>
            </a:r>
            <a:r>
              <a:rPr lang="en-US" sz="3200" dirty="0" smtClean="0"/>
              <a:t> is light and brittle compared to the other layers of the Earth, and most </a:t>
            </a:r>
            <a:r>
              <a:rPr lang="en-US" sz="3200" u="sng" dirty="0" smtClean="0"/>
              <a:t>earthquakes</a:t>
            </a:r>
            <a:r>
              <a:rPr lang="en-US" sz="3200" dirty="0" smtClean="0"/>
              <a:t> occur within the crust.</a:t>
            </a:r>
          </a:p>
          <a:p>
            <a:r>
              <a:rPr lang="en-US" sz="3200" dirty="0" smtClean="0"/>
              <a:t>The crust is always </a:t>
            </a:r>
            <a:r>
              <a:rPr lang="en-US" sz="3200" u="sng" dirty="0" smtClean="0"/>
              <a:t>changing</a:t>
            </a:r>
            <a:r>
              <a:rPr lang="en-US" sz="3200" dirty="0" smtClean="0"/>
              <a:t> slowly due to </a:t>
            </a:r>
            <a:r>
              <a:rPr lang="en-US" sz="3200" u="sng" dirty="0" smtClean="0"/>
              <a:t>weathering</a:t>
            </a:r>
            <a:r>
              <a:rPr lang="en-US" sz="3200" dirty="0" smtClean="0"/>
              <a:t> (breaking down of rocks.)</a:t>
            </a:r>
            <a:endParaRPr lang="en-US" sz="3200" dirty="0"/>
          </a:p>
        </p:txBody>
      </p:sp>
    </p:spTree>
    <p:extLst>
      <p:ext uri="{BB962C8B-B14F-4D97-AF65-F5344CB8AC3E}">
        <p14:creationId xmlns:p14="http://schemas.microsoft.com/office/powerpoint/2010/main" val="17279172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How the Earth Changes</a:t>
            </a:r>
            <a:endParaRPr lang="en-US" b="1" dirty="0"/>
          </a:p>
        </p:txBody>
      </p:sp>
      <p:sp>
        <p:nvSpPr>
          <p:cNvPr id="3" name="Content Placeholder 2"/>
          <p:cNvSpPr>
            <a:spLocks noGrp="1"/>
          </p:cNvSpPr>
          <p:nvPr>
            <p:ph idx="1"/>
          </p:nvPr>
        </p:nvSpPr>
        <p:spPr/>
        <p:txBody>
          <a:bodyPr/>
          <a:lstStyle/>
          <a:p>
            <a:r>
              <a:rPr lang="en-US" u="sng" dirty="0" smtClean="0"/>
              <a:t>Rocks</a:t>
            </a:r>
            <a:r>
              <a:rPr lang="en-US" dirty="0" smtClean="0"/>
              <a:t> and other materials on the Earth’s surface are constantly being broken down both chemically and physically. </a:t>
            </a:r>
            <a:endParaRPr lang="en-US" dirty="0"/>
          </a:p>
          <a:p>
            <a:r>
              <a:rPr lang="en-US" u="sng" dirty="0" smtClean="0"/>
              <a:t>Erosion</a:t>
            </a:r>
            <a:r>
              <a:rPr lang="en-US" dirty="0" smtClean="0"/>
              <a:t>: the picking up and carrying away of pieces of rock caused by wind, rain, gravity, and other forces of nature.</a:t>
            </a:r>
          </a:p>
          <a:p>
            <a:r>
              <a:rPr lang="en-US" u="sng" dirty="0" smtClean="0"/>
              <a:t>Deposition</a:t>
            </a:r>
            <a:r>
              <a:rPr lang="en-US" dirty="0" smtClean="0"/>
              <a:t>: the dropping of sediments.</a:t>
            </a:r>
          </a:p>
          <a:p>
            <a:r>
              <a:rPr lang="en-US" u="sng" dirty="0" smtClean="0"/>
              <a:t>Weathering</a:t>
            </a:r>
            <a:r>
              <a:rPr lang="en-US" dirty="0" smtClean="0"/>
              <a:t>: breaking down rocks due to chemical or physical (mechanical) changes. (weathering creates clay, sand, rock fragments, and soluble/dissolvable substances.)</a:t>
            </a:r>
            <a:endParaRPr lang="en-US" dirty="0"/>
          </a:p>
        </p:txBody>
      </p:sp>
    </p:spTree>
    <p:extLst>
      <p:ext uri="{BB962C8B-B14F-4D97-AF65-F5344CB8AC3E}">
        <p14:creationId xmlns:p14="http://schemas.microsoft.com/office/powerpoint/2010/main" val="4118070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Weathering and Erosion Video</a:t>
            </a:r>
            <a:endParaRPr lang="en-US" b="1" dirty="0"/>
          </a:p>
        </p:txBody>
      </p:sp>
      <p:pic>
        <p:nvPicPr>
          <p:cNvPr id="4" name="exS9gFXgib0"/>
          <p:cNvPicPr>
            <a:picLocks noGrp="1" noRot="1" noChangeAspect="1"/>
          </p:cNvPicPr>
          <p:nvPr>
            <p:ph idx="1"/>
            <a:videoFile r:link="rId1"/>
          </p:nvPr>
        </p:nvPicPr>
        <p:blipFill>
          <a:blip r:embed="rId3"/>
          <a:stretch>
            <a:fillRect/>
          </a:stretch>
        </p:blipFill>
        <p:spPr>
          <a:xfrm>
            <a:off x="1966174" y="1571223"/>
            <a:ext cx="8448541" cy="4752304"/>
          </a:xfrm>
          <a:prstGeom prst="rect">
            <a:avLst/>
          </a:prstGeom>
        </p:spPr>
      </p:pic>
    </p:spTree>
    <p:extLst>
      <p:ext uri="{BB962C8B-B14F-4D97-AF65-F5344CB8AC3E}">
        <p14:creationId xmlns:p14="http://schemas.microsoft.com/office/powerpoint/2010/main" val="430497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Weathering</a:t>
            </a:r>
            <a:endParaRPr lang="en-US" b="1" dirty="0"/>
          </a:p>
        </p:txBody>
      </p:sp>
      <p:sp>
        <p:nvSpPr>
          <p:cNvPr id="3" name="Content Placeholder 2"/>
          <p:cNvSpPr>
            <a:spLocks noGrp="1"/>
          </p:cNvSpPr>
          <p:nvPr>
            <p:ph idx="1"/>
          </p:nvPr>
        </p:nvSpPr>
        <p:spPr/>
        <p:txBody>
          <a:bodyPr>
            <a:normAutofit/>
          </a:bodyPr>
          <a:lstStyle/>
          <a:p>
            <a:r>
              <a:rPr lang="en-US" sz="3200" dirty="0" smtClean="0"/>
              <a:t>There are 2 types of weathering: </a:t>
            </a:r>
            <a:r>
              <a:rPr lang="en-US" sz="3200" u="sng" dirty="0" smtClean="0"/>
              <a:t>chemical weathering </a:t>
            </a:r>
            <a:r>
              <a:rPr lang="en-US" sz="3200" dirty="0" smtClean="0"/>
              <a:t>&amp; </a:t>
            </a:r>
            <a:r>
              <a:rPr lang="en-US" sz="3200" u="sng" dirty="0" smtClean="0"/>
              <a:t>physical (mechanical) weathering.</a:t>
            </a:r>
          </a:p>
          <a:p>
            <a:r>
              <a:rPr lang="en-US" sz="3200" u="sng" dirty="0" smtClean="0"/>
              <a:t>Chemical Weathering</a:t>
            </a:r>
            <a:r>
              <a:rPr lang="en-US" sz="3200" dirty="0" smtClean="0"/>
              <a:t>: can be caused by acid rain or acids released by some plants causing some of the minerals inside a rock to change.</a:t>
            </a:r>
          </a:p>
          <a:p>
            <a:r>
              <a:rPr lang="en-US" sz="3200" u="sng" dirty="0" smtClean="0"/>
              <a:t>Physical Weathering</a:t>
            </a:r>
            <a:r>
              <a:rPr lang="en-US" sz="3200" dirty="0" smtClean="0"/>
              <a:t>: is physically breaking a rock into fragments without changing the chemical makeup of the minerals within it. It changes a rock’s size and shape.</a:t>
            </a:r>
            <a:endParaRPr lang="en-US" sz="3200" dirty="0"/>
          </a:p>
        </p:txBody>
      </p:sp>
    </p:spTree>
    <p:extLst>
      <p:ext uri="{BB962C8B-B14F-4D97-AF65-F5344CB8AC3E}">
        <p14:creationId xmlns:p14="http://schemas.microsoft.com/office/powerpoint/2010/main" val="3364231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Chemical Weathering</a:t>
            </a:r>
            <a:endParaRPr lang="en-US" b="1" dirty="0"/>
          </a:p>
        </p:txBody>
      </p:sp>
      <p:sp>
        <p:nvSpPr>
          <p:cNvPr id="3" name="Content Placeholder 2"/>
          <p:cNvSpPr>
            <a:spLocks noGrp="1"/>
          </p:cNvSpPr>
          <p:nvPr>
            <p:ph idx="1"/>
          </p:nvPr>
        </p:nvSpPr>
        <p:spPr/>
        <p:txBody>
          <a:bodyPr>
            <a:normAutofit lnSpcReduction="10000"/>
          </a:bodyPr>
          <a:lstStyle/>
          <a:p>
            <a:r>
              <a:rPr lang="en-US" dirty="0" smtClean="0"/>
              <a:t>The process that changes the minerals in rocks and a new substance is formed.</a:t>
            </a:r>
          </a:p>
          <a:p>
            <a:r>
              <a:rPr lang="en-US" dirty="0" smtClean="0"/>
              <a:t>Water, oxygen, and </a:t>
            </a:r>
            <a:r>
              <a:rPr lang="en-US" u="sng" dirty="0" smtClean="0"/>
              <a:t>acids</a:t>
            </a:r>
            <a:r>
              <a:rPr lang="en-US" dirty="0" smtClean="0"/>
              <a:t> act on rocks, forming new minerals.</a:t>
            </a:r>
          </a:p>
          <a:p>
            <a:r>
              <a:rPr lang="en-US" dirty="0" smtClean="0"/>
              <a:t>Certain minerals in rocks can </a:t>
            </a:r>
            <a:r>
              <a:rPr lang="en-US" u="sng" dirty="0" smtClean="0"/>
              <a:t>rust</a:t>
            </a:r>
            <a:r>
              <a:rPr lang="en-US" dirty="0" smtClean="0"/>
              <a:t> creating oxides (a material formed when oxygen joins chemically with a mineral.)</a:t>
            </a:r>
          </a:p>
          <a:p>
            <a:r>
              <a:rPr lang="en-US" u="sng" dirty="0" smtClean="0"/>
              <a:t>Rain and water </a:t>
            </a:r>
            <a:r>
              <a:rPr lang="en-US" dirty="0" smtClean="0"/>
              <a:t>combine with carbon dioxide to form weak acid that dissolves limestone creating caves.</a:t>
            </a:r>
          </a:p>
          <a:p>
            <a:r>
              <a:rPr lang="en-US" dirty="0" smtClean="0"/>
              <a:t>When </a:t>
            </a:r>
            <a:r>
              <a:rPr lang="en-US" u="sng" dirty="0" smtClean="0"/>
              <a:t>gases</a:t>
            </a:r>
            <a:r>
              <a:rPr lang="en-US" dirty="0" smtClean="0"/>
              <a:t> combine with rain or snow, the acid eats away at </a:t>
            </a:r>
            <a:r>
              <a:rPr lang="en-US" u="sng" dirty="0" smtClean="0"/>
              <a:t>stone and metal</a:t>
            </a:r>
            <a:r>
              <a:rPr lang="en-US" dirty="0" smtClean="0"/>
              <a:t> buildings.</a:t>
            </a:r>
          </a:p>
          <a:p>
            <a:r>
              <a:rPr lang="en-US" u="sng" dirty="0" smtClean="0"/>
              <a:t>Humans</a:t>
            </a:r>
            <a:r>
              <a:rPr lang="en-US" dirty="0" smtClean="0"/>
              <a:t> have some effect on this due to air &amp; water pollution.</a:t>
            </a:r>
            <a:endParaRPr lang="en-US" dirty="0"/>
          </a:p>
        </p:txBody>
      </p:sp>
    </p:spTree>
    <p:extLst>
      <p:ext uri="{BB962C8B-B14F-4D97-AF65-F5344CB8AC3E}">
        <p14:creationId xmlns:p14="http://schemas.microsoft.com/office/powerpoint/2010/main" val="3545955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Chemical Weathering</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099" y="1359946"/>
            <a:ext cx="3719620" cy="278623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4856" y="3274471"/>
            <a:ext cx="4176792" cy="333072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4892" y="1359946"/>
            <a:ext cx="3622009" cy="2426746"/>
          </a:xfrm>
          <a:prstGeom prst="rect">
            <a:avLst/>
          </a:prstGeom>
        </p:spPr>
      </p:pic>
    </p:spTree>
    <p:extLst>
      <p:ext uri="{BB962C8B-B14F-4D97-AF65-F5344CB8AC3E}">
        <p14:creationId xmlns:p14="http://schemas.microsoft.com/office/powerpoint/2010/main" val="1517543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Physical (Mechanical) Weathering</a:t>
            </a:r>
            <a:endParaRPr lang="en-US" b="1" dirty="0"/>
          </a:p>
        </p:txBody>
      </p:sp>
      <p:sp>
        <p:nvSpPr>
          <p:cNvPr id="3" name="Content Placeholder 2"/>
          <p:cNvSpPr>
            <a:spLocks noGrp="1"/>
          </p:cNvSpPr>
          <p:nvPr>
            <p:ph idx="1"/>
          </p:nvPr>
        </p:nvSpPr>
        <p:spPr/>
        <p:txBody>
          <a:bodyPr/>
          <a:lstStyle/>
          <a:p>
            <a:r>
              <a:rPr lang="en-US" dirty="0" smtClean="0"/>
              <a:t>The breaking of </a:t>
            </a:r>
            <a:r>
              <a:rPr lang="en-US" u="sng" dirty="0" smtClean="0"/>
              <a:t>rocks</a:t>
            </a:r>
            <a:r>
              <a:rPr lang="en-US" dirty="0" smtClean="0"/>
              <a:t> into smaller pieces (changes the size and shape of the rock.)</a:t>
            </a:r>
          </a:p>
          <a:p>
            <a:r>
              <a:rPr lang="en-US" dirty="0" smtClean="0"/>
              <a:t>Wind, water, and </a:t>
            </a:r>
            <a:r>
              <a:rPr lang="en-US" u="sng" dirty="0" smtClean="0"/>
              <a:t>living things </a:t>
            </a:r>
            <a:r>
              <a:rPr lang="en-US" dirty="0" smtClean="0"/>
              <a:t>cause physical weathering.</a:t>
            </a:r>
          </a:p>
          <a:p>
            <a:r>
              <a:rPr lang="en-US" u="sng" dirty="0" smtClean="0"/>
              <a:t>Wind</a:t>
            </a:r>
            <a:r>
              <a:rPr lang="en-US" dirty="0" smtClean="0"/>
              <a:t> blows dust and sand against rock, wearing it down.</a:t>
            </a:r>
          </a:p>
          <a:p>
            <a:r>
              <a:rPr lang="en-US" u="sng" dirty="0" smtClean="0"/>
              <a:t>Water</a:t>
            </a:r>
            <a:r>
              <a:rPr lang="en-US" dirty="0" smtClean="0"/>
              <a:t> that is flowing wears rocks smooth. When water </a:t>
            </a:r>
            <a:r>
              <a:rPr lang="en-US" u="sng" dirty="0" smtClean="0"/>
              <a:t>freezes and thaws</a:t>
            </a:r>
            <a:r>
              <a:rPr lang="en-US" dirty="0" smtClean="0"/>
              <a:t> over time, it will widen cracks in rocks breaking them apart.</a:t>
            </a:r>
          </a:p>
          <a:p>
            <a:r>
              <a:rPr lang="en-US" dirty="0" smtClean="0"/>
              <a:t>Living things such as </a:t>
            </a:r>
            <a:r>
              <a:rPr lang="en-US" u="sng" dirty="0" smtClean="0"/>
              <a:t>plants</a:t>
            </a:r>
            <a:r>
              <a:rPr lang="en-US" dirty="0" smtClean="0"/>
              <a:t> can cause the roots to break rocks apart.</a:t>
            </a:r>
          </a:p>
          <a:p>
            <a:r>
              <a:rPr lang="en-US" u="sng" dirty="0" smtClean="0"/>
              <a:t>People</a:t>
            </a:r>
            <a:r>
              <a:rPr lang="en-US" dirty="0" smtClean="0"/>
              <a:t> can also cause physical weathering by building houses, roads, farms, etc. </a:t>
            </a:r>
            <a:endParaRPr lang="en-US" dirty="0"/>
          </a:p>
        </p:txBody>
      </p:sp>
    </p:spTree>
    <p:extLst>
      <p:ext uri="{BB962C8B-B14F-4D97-AF65-F5344CB8AC3E}">
        <p14:creationId xmlns:p14="http://schemas.microsoft.com/office/powerpoint/2010/main" val="2408964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Physical Weathering</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007" y="1401417"/>
            <a:ext cx="3810000" cy="238125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07" y="3906221"/>
            <a:ext cx="3810000" cy="285496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2708" y="639856"/>
            <a:ext cx="2385284" cy="318037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1401417"/>
            <a:ext cx="4354126" cy="260042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05487" y="3906221"/>
            <a:ext cx="6172199" cy="2854960"/>
          </a:xfrm>
          <a:prstGeom prst="rect">
            <a:avLst/>
          </a:prstGeom>
        </p:spPr>
      </p:pic>
    </p:spTree>
    <p:extLst>
      <p:ext uri="{BB962C8B-B14F-4D97-AF65-F5344CB8AC3E}">
        <p14:creationId xmlns:p14="http://schemas.microsoft.com/office/powerpoint/2010/main" val="2570413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Causes of Erosion</a:t>
            </a:r>
            <a:endParaRPr lang="en-US" b="1" dirty="0"/>
          </a:p>
        </p:txBody>
      </p:sp>
      <p:sp>
        <p:nvSpPr>
          <p:cNvPr id="3" name="Content Placeholder 2"/>
          <p:cNvSpPr>
            <a:spLocks noGrp="1"/>
          </p:cNvSpPr>
          <p:nvPr>
            <p:ph idx="1"/>
          </p:nvPr>
        </p:nvSpPr>
        <p:spPr/>
        <p:txBody>
          <a:bodyPr/>
          <a:lstStyle/>
          <a:p>
            <a:r>
              <a:rPr lang="en-US" dirty="0" smtClean="0"/>
              <a:t>Wind</a:t>
            </a:r>
          </a:p>
          <a:p>
            <a:r>
              <a:rPr lang="en-US" dirty="0" smtClean="0"/>
              <a:t>Streams</a:t>
            </a:r>
          </a:p>
          <a:p>
            <a:r>
              <a:rPr lang="en-US" dirty="0" smtClean="0"/>
              <a:t>Waves </a:t>
            </a:r>
          </a:p>
          <a:p>
            <a:r>
              <a:rPr lang="en-US" dirty="0" smtClean="0"/>
              <a:t>Glaciers</a:t>
            </a:r>
            <a:endParaRPr lang="en-US" dirty="0"/>
          </a:p>
        </p:txBody>
      </p:sp>
    </p:spTree>
    <p:extLst>
      <p:ext uri="{BB962C8B-B14F-4D97-AF65-F5344CB8AC3E}">
        <p14:creationId xmlns:p14="http://schemas.microsoft.com/office/powerpoint/2010/main" val="3890580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Wind Erosion</a:t>
            </a:r>
            <a:endParaRPr lang="en-US" b="1" dirty="0"/>
          </a:p>
        </p:txBody>
      </p:sp>
      <p:sp>
        <p:nvSpPr>
          <p:cNvPr id="3" name="Content Placeholder 2"/>
          <p:cNvSpPr>
            <a:spLocks noGrp="1"/>
          </p:cNvSpPr>
          <p:nvPr>
            <p:ph idx="1"/>
          </p:nvPr>
        </p:nvSpPr>
        <p:spPr/>
        <p:txBody>
          <a:bodyPr/>
          <a:lstStyle/>
          <a:p>
            <a:r>
              <a:rPr lang="en-US" dirty="0" smtClean="0"/>
              <a:t>Light winds carry fine </a:t>
            </a:r>
            <a:r>
              <a:rPr lang="en-US" u="sng" dirty="0" smtClean="0"/>
              <a:t>dust</a:t>
            </a:r>
            <a:r>
              <a:rPr lang="en-US" dirty="0" smtClean="0"/>
              <a:t>, but heavier winds can carry </a:t>
            </a:r>
            <a:r>
              <a:rPr lang="en-US" u="sng" dirty="0" smtClean="0"/>
              <a:t>rocks and pebbles.</a:t>
            </a:r>
          </a:p>
          <a:p>
            <a:r>
              <a:rPr lang="en-US" u="sng" dirty="0" smtClean="0"/>
              <a:t>Deposition</a:t>
            </a:r>
            <a:r>
              <a:rPr lang="en-US" dirty="0" smtClean="0"/>
              <a:t> occurs with wind. Dust, rocks, and pebbles are carried from one place, and deposited in another.</a:t>
            </a:r>
          </a:p>
          <a:p>
            <a:r>
              <a:rPr lang="en-US" dirty="0" smtClean="0"/>
              <a:t>Over time, </a:t>
            </a:r>
            <a:r>
              <a:rPr lang="en-US" u="sng" dirty="0" smtClean="0"/>
              <a:t>dunes</a:t>
            </a:r>
            <a:r>
              <a:rPr lang="en-US" dirty="0" smtClean="0"/>
              <a:t> (hills of wind eroded sand) can build up.</a:t>
            </a:r>
          </a:p>
          <a:p>
            <a:r>
              <a:rPr lang="en-US" dirty="0" smtClean="0"/>
              <a:t>Winds carry most of the </a:t>
            </a:r>
            <a:r>
              <a:rPr lang="en-US" u="sng" dirty="0" smtClean="0"/>
              <a:t>soil and sand </a:t>
            </a:r>
            <a:r>
              <a:rPr lang="en-US" dirty="0" smtClean="0"/>
              <a:t>in an area away if there are few plants to hold it down.</a:t>
            </a:r>
            <a:endParaRPr lang="en-US" dirty="0"/>
          </a:p>
        </p:txBody>
      </p:sp>
    </p:spTree>
    <p:extLst>
      <p:ext uri="{BB962C8B-B14F-4D97-AF65-F5344CB8AC3E}">
        <p14:creationId xmlns:p14="http://schemas.microsoft.com/office/powerpoint/2010/main" val="41051723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Wind Erosion</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7130" y="438150"/>
            <a:ext cx="3333750" cy="250507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5870" y="438150"/>
            <a:ext cx="3429000" cy="2286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673" y="3396875"/>
            <a:ext cx="5499847" cy="329990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8828" y="3396875"/>
            <a:ext cx="5536042" cy="3299908"/>
          </a:xfrm>
          <a:prstGeom prst="rect">
            <a:avLst/>
          </a:prstGeom>
        </p:spPr>
      </p:pic>
    </p:spTree>
    <p:extLst>
      <p:ext uri="{BB962C8B-B14F-4D97-AF65-F5344CB8AC3E}">
        <p14:creationId xmlns:p14="http://schemas.microsoft.com/office/powerpoint/2010/main" val="3034677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Crust</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5324" y="1451915"/>
            <a:ext cx="5637007" cy="397481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4301" y="365125"/>
            <a:ext cx="2952375" cy="221428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8749" y="2704333"/>
            <a:ext cx="3098202" cy="206546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8389" y="4894729"/>
            <a:ext cx="3393575" cy="1847346"/>
          </a:xfrm>
          <a:prstGeom prst="rect">
            <a:avLst/>
          </a:prstGeom>
        </p:spPr>
      </p:pic>
    </p:spTree>
    <p:extLst>
      <p:ext uri="{BB962C8B-B14F-4D97-AF65-F5344CB8AC3E}">
        <p14:creationId xmlns:p14="http://schemas.microsoft.com/office/powerpoint/2010/main" val="32326809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Stream Erosion</a:t>
            </a:r>
            <a:endParaRPr lang="en-US" b="1" dirty="0"/>
          </a:p>
        </p:txBody>
      </p:sp>
      <p:sp>
        <p:nvSpPr>
          <p:cNvPr id="3" name="Content Placeholder 2"/>
          <p:cNvSpPr>
            <a:spLocks noGrp="1"/>
          </p:cNvSpPr>
          <p:nvPr>
            <p:ph idx="1"/>
          </p:nvPr>
        </p:nvSpPr>
        <p:spPr/>
        <p:txBody>
          <a:bodyPr>
            <a:normAutofit fontScale="92500" lnSpcReduction="20000"/>
          </a:bodyPr>
          <a:lstStyle/>
          <a:p>
            <a:r>
              <a:rPr lang="en-US" u="sng" dirty="0" smtClean="0"/>
              <a:t>Moving water</a:t>
            </a:r>
            <a:r>
              <a:rPr lang="en-US" dirty="0" smtClean="0"/>
              <a:t> is the main cause of erosion.</a:t>
            </a:r>
          </a:p>
          <a:p>
            <a:r>
              <a:rPr lang="en-US" u="sng" dirty="0" smtClean="0"/>
              <a:t>Runoff</a:t>
            </a:r>
            <a:r>
              <a:rPr lang="en-US" dirty="0" smtClean="0"/>
              <a:t> (water that drains off land) carries away sediment (sand, soil, and small rocks carried by water and wind.)</a:t>
            </a:r>
          </a:p>
          <a:p>
            <a:r>
              <a:rPr lang="en-US" dirty="0" smtClean="0"/>
              <a:t>The amount of stream erosion depends on </a:t>
            </a:r>
            <a:r>
              <a:rPr lang="en-US" b="1" u="sng" dirty="0" smtClean="0">
                <a:solidFill>
                  <a:srgbClr val="FF0000"/>
                </a:solidFill>
              </a:rPr>
              <a:t>3 things</a:t>
            </a:r>
            <a:r>
              <a:rPr lang="en-US" dirty="0" smtClean="0">
                <a:solidFill>
                  <a:srgbClr val="FF0000"/>
                </a:solidFill>
              </a:rPr>
              <a:t>:</a:t>
            </a:r>
          </a:p>
          <a:p>
            <a:pPr marL="514350" indent="-514350">
              <a:buFont typeface="+mj-lt"/>
              <a:buAutoNum type="arabicPeriod"/>
            </a:pPr>
            <a:r>
              <a:rPr lang="en-US" b="1" u="sng" dirty="0" smtClean="0">
                <a:solidFill>
                  <a:srgbClr val="FF0000"/>
                </a:solidFill>
              </a:rPr>
              <a:t>The steepness of the land. </a:t>
            </a:r>
            <a:r>
              <a:rPr lang="en-US" dirty="0" smtClean="0"/>
              <a:t>The steeper the land, the faster the water moves, the more the sediment is carried away.</a:t>
            </a:r>
          </a:p>
          <a:p>
            <a:pPr marL="514350" indent="-514350">
              <a:buFont typeface="+mj-lt"/>
              <a:buAutoNum type="arabicPeriod"/>
            </a:pPr>
            <a:r>
              <a:rPr lang="en-US" b="1" u="sng" dirty="0" smtClean="0">
                <a:solidFill>
                  <a:srgbClr val="FF0000"/>
                </a:solidFill>
              </a:rPr>
              <a:t>The amount of water in a stream.</a:t>
            </a:r>
            <a:r>
              <a:rPr lang="en-US" dirty="0" smtClean="0"/>
              <a:t> The more water, the more sediment that is carried away.</a:t>
            </a:r>
          </a:p>
          <a:p>
            <a:pPr marL="514350" indent="-514350">
              <a:buFont typeface="+mj-lt"/>
              <a:buAutoNum type="arabicPeriod"/>
            </a:pPr>
            <a:r>
              <a:rPr lang="en-US" b="1" u="sng" dirty="0" smtClean="0">
                <a:solidFill>
                  <a:srgbClr val="FF0000"/>
                </a:solidFill>
              </a:rPr>
              <a:t>The plants on the land.</a:t>
            </a:r>
            <a:r>
              <a:rPr lang="en-US" b="1" dirty="0" smtClean="0">
                <a:solidFill>
                  <a:srgbClr val="FF0000"/>
                </a:solidFill>
              </a:rPr>
              <a:t> </a:t>
            </a:r>
            <a:r>
              <a:rPr lang="en-US" dirty="0" smtClean="0"/>
              <a:t>Roots from grasses, trees, and farm crops hold the soil in place. Planting crops, trees, and grass prevents erosion. Farmers in hilly areas plant rows that go around hills. This is called </a:t>
            </a:r>
            <a:r>
              <a:rPr lang="en-US" b="1" u="sng" dirty="0" smtClean="0">
                <a:solidFill>
                  <a:srgbClr val="FFFF00"/>
                </a:solidFill>
              </a:rPr>
              <a:t>terrace farming.</a:t>
            </a:r>
            <a:endParaRPr lang="en-US" b="1" u="sng" dirty="0">
              <a:solidFill>
                <a:srgbClr val="FFFF00"/>
              </a:solidFill>
            </a:endParaRPr>
          </a:p>
        </p:txBody>
      </p:sp>
    </p:spTree>
    <p:extLst>
      <p:ext uri="{BB962C8B-B14F-4D97-AF65-F5344CB8AC3E}">
        <p14:creationId xmlns:p14="http://schemas.microsoft.com/office/powerpoint/2010/main" val="1378439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Stream Erosion</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423" y="957431"/>
            <a:ext cx="4025152" cy="296672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526" y="580913"/>
            <a:ext cx="3763052" cy="363125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2063" y="2710927"/>
            <a:ext cx="3609975" cy="3927037"/>
          </a:xfrm>
          <a:prstGeom prst="rect">
            <a:avLst/>
          </a:prstGeom>
        </p:spPr>
      </p:pic>
    </p:spTree>
    <p:extLst>
      <p:ext uri="{BB962C8B-B14F-4D97-AF65-F5344CB8AC3E}">
        <p14:creationId xmlns:p14="http://schemas.microsoft.com/office/powerpoint/2010/main" val="37555480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Terrace Farming</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542" y="1690688"/>
            <a:ext cx="5827775" cy="435133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6317" y="1690688"/>
            <a:ext cx="5780732" cy="4351338"/>
          </a:xfrm>
          <a:prstGeom prst="rect">
            <a:avLst/>
          </a:prstGeom>
        </p:spPr>
      </p:pic>
    </p:spTree>
    <p:extLst>
      <p:ext uri="{BB962C8B-B14F-4D97-AF65-F5344CB8AC3E}">
        <p14:creationId xmlns:p14="http://schemas.microsoft.com/office/powerpoint/2010/main" val="16474360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Wave Erosion</a:t>
            </a:r>
            <a:endParaRPr lang="en-US" b="1" dirty="0"/>
          </a:p>
        </p:txBody>
      </p:sp>
      <p:sp>
        <p:nvSpPr>
          <p:cNvPr id="3" name="Content Placeholder 2"/>
          <p:cNvSpPr>
            <a:spLocks noGrp="1"/>
          </p:cNvSpPr>
          <p:nvPr>
            <p:ph idx="1"/>
          </p:nvPr>
        </p:nvSpPr>
        <p:spPr/>
        <p:txBody>
          <a:bodyPr/>
          <a:lstStyle/>
          <a:p>
            <a:r>
              <a:rPr lang="en-US" dirty="0" smtClean="0"/>
              <a:t>Erosion caused by </a:t>
            </a:r>
            <a:r>
              <a:rPr lang="en-US" u="sng" dirty="0" smtClean="0"/>
              <a:t>wave</a:t>
            </a:r>
            <a:r>
              <a:rPr lang="en-US" dirty="0" smtClean="0"/>
              <a:t> movement</a:t>
            </a:r>
          </a:p>
          <a:p>
            <a:r>
              <a:rPr lang="en-US" dirty="0" smtClean="0"/>
              <a:t>Waves carry </a:t>
            </a:r>
            <a:r>
              <a:rPr lang="en-US" u="sng" dirty="0" smtClean="0"/>
              <a:t>sand</a:t>
            </a:r>
            <a:r>
              <a:rPr lang="en-US" dirty="0" smtClean="0"/>
              <a:t> to and away from beaches forming new ones or destroying existing ones.</a:t>
            </a:r>
          </a:p>
          <a:p>
            <a:r>
              <a:rPr lang="en-US" dirty="0" smtClean="0"/>
              <a:t>The force of </a:t>
            </a:r>
            <a:r>
              <a:rPr lang="en-US" u="sng" dirty="0" smtClean="0"/>
              <a:t>storm waves</a:t>
            </a:r>
            <a:r>
              <a:rPr lang="en-US" dirty="0" smtClean="0"/>
              <a:t> can damage shorelines and buildings, especially during hurricanes.</a:t>
            </a:r>
            <a:endParaRPr lang="en-US" dirty="0"/>
          </a:p>
        </p:txBody>
      </p:sp>
    </p:spTree>
    <p:extLst>
      <p:ext uri="{BB962C8B-B14F-4D97-AF65-F5344CB8AC3E}">
        <p14:creationId xmlns:p14="http://schemas.microsoft.com/office/powerpoint/2010/main" val="25976117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Wave Erosion</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480" y="365125"/>
            <a:ext cx="4109335" cy="308200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4423" y="1913275"/>
            <a:ext cx="3216133" cy="351933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480" y="3571538"/>
            <a:ext cx="4151442" cy="317350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6264" y="142538"/>
            <a:ext cx="4435736" cy="6505688"/>
          </a:xfrm>
          <a:prstGeom prst="rect">
            <a:avLst/>
          </a:prstGeom>
        </p:spPr>
      </p:pic>
    </p:spTree>
    <p:extLst>
      <p:ext uri="{BB962C8B-B14F-4D97-AF65-F5344CB8AC3E}">
        <p14:creationId xmlns:p14="http://schemas.microsoft.com/office/powerpoint/2010/main" val="3209991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Glacier Erosion</a:t>
            </a:r>
            <a:endParaRPr lang="en-US" b="1" dirty="0"/>
          </a:p>
        </p:txBody>
      </p:sp>
      <p:sp>
        <p:nvSpPr>
          <p:cNvPr id="3" name="Content Placeholder 2"/>
          <p:cNvSpPr>
            <a:spLocks noGrp="1"/>
          </p:cNvSpPr>
          <p:nvPr>
            <p:ph idx="1"/>
          </p:nvPr>
        </p:nvSpPr>
        <p:spPr/>
        <p:txBody>
          <a:bodyPr>
            <a:normAutofit lnSpcReduction="10000"/>
          </a:bodyPr>
          <a:lstStyle/>
          <a:p>
            <a:r>
              <a:rPr lang="en-US" dirty="0" smtClean="0"/>
              <a:t>A </a:t>
            </a:r>
            <a:r>
              <a:rPr lang="en-US" u="sng" dirty="0" smtClean="0"/>
              <a:t>glacier</a:t>
            </a:r>
            <a:r>
              <a:rPr lang="en-US" dirty="0" smtClean="0"/>
              <a:t> is a large, slow moving mass of ice.</a:t>
            </a:r>
          </a:p>
          <a:p>
            <a:r>
              <a:rPr lang="en-US" dirty="0" smtClean="0"/>
              <a:t>After years of snow and ice build-up, </a:t>
            </a:r>
            <a:r>
              <a:rPr lang="en-US" u="sng" dirty="0" smtClean="0"/>
              <a:t>gravity</a:t>
            </a:r>
            <a:r>
              <a:rPr lang="en-US" dirty="0" smtClean="0"/>
              <a:t> causes these masses of ice to move. As they slide they </a:t>
            </a:r>
            <a:r>
              <a:rPr lang="en-US" u="sng" dirty="0" smtClean="0"/>
              <a:t>grind</a:t>
            </a:r>
            <a:r>
              <a:rPr lang="en-US" dirty="0" smtClean="0"/>
              <a:t>  against the land moving rocks and soil.</a:t>
            </a:r>
          </a:p>
          <a:p>
            <a:r>
              <a:rPr lang="en-US" dirty="0"/>
              <a:t>During the last </a:t>
            </a:r>
            <a:r>
              <a:rPr lang="en-US" u="sng" dirty="0"/>
              <a:t>ice age</a:t>
            </a:r>
            <a:r>
              <a:rPr lang="en-US" dirty="0"/>
              <a:t>, the weather warmed and cooled several times. As the ice moved, it weathered mountains and scraped land flat. </a:t>
            </a:r>
            <a:r>
              <a:rPr lang="en-US" u="sng" dirty="0"/>
              <a:t>Valleys and lakes </a:t>
            </a:r>
            <a:r>
              <a:rPr lang="en-US" dirty="0"/>
              <a:t>were formed during this time</a:t>
            </a:r>
            <a:r>
              <a:rPr lang="en-US" dirty="0" smtClean="0"/>
              <a:t>.</a:t>
            </a:r>
          </a:p>
          <a:p>
            <a:r>
              <a:rPr lang="en-US" dirty="0" smtClean="0">
                <a:solidFill>
                  <a:srgbClr val="FF0000"/>
                </a:solidFill>
              </a:rPr>
              <a:t>2 Types of glaciers:</a:t>
            </a:r>
          </a:p>
          <a:p>
            <a:pPr marL="514350" indent="-514350">
              <a:buFont typeface="+mj-lt"/>
              <a:buAutoNum type="arabicPeriod"/>
            </a:pPr>
            <a:r>
              <a:rPr lang="en-US" dirty="0" smtClean="0"/>
              <a:t>Sheets of ice that cover thousands of square miles.</a:t>
            </a:r>
          </a:p>
          <a:p>
            <a:pPr marL="514350" indent="-514350">
              <a:buFont typeface="+mj-lt"/>
              <a:buAutoNum type="arabicPeriod"/>
            </a:pPr>
            <a:r>
              <a:rPr lang="en-US" dirty="0" smtClean="0"/>
              <a:t>Mountain glaciers that look like frozen rivers.</a:t>
            </a:r>
          </a:p>
        </p:txBody>
      </p:sp>
    </p:spTree>
    <p:extLst>
      <p:ext uri="{BB962C8B-B14F-4D97-AF65-F5344CB8AC3E}">
        <p14:creationId xmlns:p14="http://schemas.microsoft.com/office/powerpoint/2010/main" val="7012847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Mountain Glaciers</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88537" y="1280160"/>
            <a:ext cx="3926541" cy="492184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206" y="1279794"/>
            <a:ext cx="6266397" cy="5333104"/>
          </a:xfrm>
          <a:prstGeom prst="rect">
            <a:avLst/>
          </a:prstGeom>
        </p:spPr>
      </p:pic>
    </p:spTree>
    <p:extLst>
      <p:ext uri="{BB962C8B-B14F-4D97-AF65-F5344CB8AC3E}">
        <p14:creationId xmlns:p14="http://schemas.microsoft.com/office/powerpoint/2010/main" val="34079457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Sheets of Ice Glaciers</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740" y="1775012"/>
            <a:ext cx="5471025" cy="3885584"/>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3693" y="1775012"/>
            <a:ext cx="6270175" cy="3885584"/>
          </a:xfrm>
          <a:prstGeom prst="rect">
            <a:avLst/>
          </a:prstGeom>
        </p:spPr>
      </p:pic>
    </p:spTree>
    <p:extLst>
      <p:ext uri="{BB962C8B-B14F-4D97-AF65-F5344CB8AC3E}">
        <p14:creationId xmlns:p14="http://schemas.microsoft.com/office/powerpoint/2010/main" val="32175896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Rocks</a:t>
            </a:r>
            <a:endParaRPr lang="en-US" b="1" dirty="0"/>
          </a:p>
        </p:txBody>
      </p:sp>
      <p:sp>
        <p:nvSpPr>
          <p:cNvPr id="3" name="Content Placeholder 2"/>
          <p:cNvSpPr>
            <a:spLocks noGrp="1"/>
          </p:cNvSpPr>
          <p:nvPr>
            <p:ph idx="1"/>
          </p:nvPr>
        </p:nvSpPr>
        <p:spPr/>
        <p:txBody>
          <a:bodyPr/>
          <a:lstStyle/>
          <a:p>
            <a:r>
              <a:rPr lang="en-US" dirty="0" smtClean="0"/>
              <a:t>There are major differences between </a:t>
            </a:r>
            <a:r>
              <a:rPr lang="en-US" u="sng" dirty="0" smtClean="0"/>
              <a:t>rocks</a:t>
            </a:r>
            <a:r>
              <a:rPr lang="en-US" dirty="0" smtClean="0"/>
              <a:t> and </a:t>
            </a:r>
            <a:r>
              <a:rPr lang="en-US" u="sng" dirty="0" smtClean="0"/>
              <a:t>minerals</a:t>
            </a:r>
            <a:r>
              <a:rPr lang="en-US" dirty="0" smtClean="0"/>
              <a:t>. Minerals are made up of one or more </a:t>
            </a:r>
            <a:r>
              <a:rPr lang="en-US" u="sng" dirty="0" smtClean="0"/>
              <a:t>elements</a:t>
            </a:r>
            <a:r>
              <a:rPr lang="en-US" dirty="0" smtClean="0"/>
              <a:t> and rocks are large masses of minerals.</a:t>
            </a:r>
          </a:p>
          <a:p>
            <a:r>
              <a:rPr lang="en-US" dirty="0" smtClean="0"/>
              <a:t>Most </a:t>
            </a:r>
            <a:r>
              <a:rPr lang="en-US" u="sng" dirty="0" smtClean="0"/>
              <a:t>rocks</a:t>
            </a:r>
            <a:r>
              <a:rPr lang="en-US" dirty="0" smtClean="0"/>
              <a:t> consist of 2 or more minerals mixed together. Some have only one type of </a:t>
            </a:r>
            <a:r>
              <a:rPr lang="en-US" u="sng" dirty="0" smtClean="0"/>
              <a:t>mineral</a:t>
            </a:r>
            <a:r>
              <a:rPr lang="en-US" dirty="0" smtClean="0"/>
              <a:t>.</a:t>
            </a:r>
          </a:p>
          <a:p>
            <a:r>
              <a:rPr lang="en-US" dirty="0" smtClean="0"/>
              <a:t>Minerals have characteristics of their own where a </a:t>
            </a:r>
            <a:r>
              <a:rPr lang="en-US" u="sng" dirty="0" smtClean="0"/>
              <a:t>rock</a:t>
            </a:r>
            <a:r>
              <a:rPr lang="en-US" dirty="0" smtClean="0"/>
              <a:t> depends on the minerals in it for form, color and other characteristics.</a:t>
            </a:r>
          </a:p>
          <a:p>
            <a:r>
              <a:rPr lang="en-US" dirty="0" smtClean="0"/>
              <a:t>Scientists have collected nearly </a:t>
            </a:r>
            <a:r>
              <a:rPr lang="en-US" u="sng" dirty="0" smtClean="0"/>
              <a:t>2,000</a:t>
            </a:r>
            <a:r>
              <a:rPr lang="en-US" dirty="0" smtClean="0"/>
              <a:t> minerals. Only about </a:t>
            </a:r>
            <a:r>
              <a:rPr lang="en-US" u="sng" dirty="0" smtClean="0"/>
              <a:t>30</a:t>
            </a:r>
            <a:r>
              <a:rPr lang="en-US" dirty="0" smtClean="0"/>
              <a:t> are found in large quantities in rocks.</a:t>
            </a:r>
          </a:p>
          <a:p>
            <a:endParaRPr lang="en-US" dirty="0"/>
          </a:p>
        </p:txBody>
      </p:sp>
    </p:spTree>
    <p:extLst>
      <p:ext uri="{BB962C8B-B14F-4D97-AF65-F5344CB8AC3E}">
        <p14:creationId xmlns:p14="http://schemas.microsoft.com/office/powerpoint/2010/main" val="13514721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Rocks</a:t>
            </a:r>
            <a:endParaRPr lang="en-US" b="1" dirty="0"/>
          </a:p>
        </p:txBody>
      </p:sp>
      <p:sp>
        <p:nvSpPr>
          <p:cNvPr id="3" name="Content Placeholder 2"/>
          <p:cNvSpPr>
            <a:spLocks noGrp="1"/>
          </p:cNvSpPr>
          <p:nvPr>
            <p:ph idx="1"/>
          </p:nvPr>
        </p:nvSpPr>
        <p:spPr/>
        <p:txBody>
          <a:bodyPr/>
          <a:lstStyle/>
          <a:p>
            <a:r>
              <a:rPr lang="en-US" u="sng" dirty="0" smtClean="0"/>
              <a:t>Atoms</a:t>
            </a:r>
            <a:r>
              <a:rPr lang="en-US" dirty="0" smtClean="0"/>
              <a:t> make elements, one or more elements make </a:t>
            </a:r>
            <a:r>
              <a:rPr lang="en-US" u="sng" dirty="0" smtClean="0"/>
              <a:t>crystals</a:t>
            </a:r>
            <a:r>
              <a:rPr lang="en-US" dirty="0" smtClean="0"/>
              <a:t> which make minerals, and minerals are found in rocks.</a:t>
            </a:r>
          </a:p>
          <a:p>
            <a:r>
              <a:rPr lang="en-US" dirty="0" smtClean="0"/>
              <a:t>Rocks </a:t>
            </a:r>
            <a:r>
              <a:rPr lang="en-US" u="sng" dirty="0" smtClean="0"/>
              <a:t>move and change </a:t>
            </a:r>
            <a:r>
              <a:rPr lang="en-US" dirty="0" smtClean="0"/>
              <a:t>over time due to heat and pressure within the Earth and </a:t>
            </a:r>
            <a:r>
              <a:rPr lang="en-US" u="sng" dirty="0" smtClean="0"/>
              <a:t>weathering and erosion </a:t>
            </a:r>
            <a:r>
              <a:rPr lang="en-US" dirty="0" smtClean="0"/>
              <a:t>at the surface.</a:t>
            </a:r>
          </a:p>
          <a:p>
            <a:r>
              <a:rPr lang="en-US" dirty="0" smtClean="0"/>
              <a:t>These and other processes constantly change rock from one type to another which is known as the </a:t>
            </a:r>
            <a:r>
              <a:rPr lang="en-US" u="sng" dirty="0" smtClean="0"/>
              <a:t>rock cycle</a:t>
            </a:r>
            <a:r>
              <a:rPr lang="en-US" dirty="0" smtClean="0"/>
              <a:t>.</a:t>
            </a:r>
          </a:p>
          <a:p>
            <a:r>
              <a:rPr lang="en-US" dirty="0" smtClean="0"/>
              <a:t>Rocks are classified by how they are </a:t>
            </a:r>
            <a:r>
              <a:rPr lang="en-US" u="sng" dirty="0" smtClean="0"/>
              <a:t>formed</a:t>
            </a:r>
            <a:r>
              <a:rPr lang="en-US" dirty="0" smtClean="0"/>
              <a:t>.</a:t>
            </a:r>
            <a:endParaRPr lang="en-US" dirty="0"/>
          </a:p>
        </p:txBody>
      </p:sp>
    </p:spTree>
    <p:extLst>
      <p:ext uri="{BB962C8B-B14F-4D97-AF65-F5344CB8AC3E}">
        <p14:creationId xmlns:p14="http://schemas.microsoft.com/office/powerpoint/2010/main" val="1421589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Mantle</a:t>
            </a:r>
            <a:endParaRPr lang="en-US" b="1" dirty="0"/>
          </a:p>
        </p:txBody>
      </p:sp>
      <p:sp>
        <p:nvSpPr>
          <p:cNvPr id="3" name="Content Placeholder 2"/>
          <p:cNvSpPr>
            <a:spLocks noGrp="1"/>
          </p:cNvSpPr>
          <p:nvPr>
            <p:ph idx="1"/>
          </p:nvPr>
        </p:nvSpPr>
        <p:spPr/>
        <p:txBody>
          <a:bodyPr>
            <a:normAutofit/>
          </a:bodyPr>
          <a:lstStyle/>
          <a:p>
            <a:r>
              <a:rPr lang="en-US" sz="3200" dirty="0" smtClean="0"/>
              <a:t>The layer directly under the </a:t>
            </a:r>
            <a:r>
              <a:rPr lang="en-US" sz="3200" u="sng" dirty="0" smtClean="0"/>
              <a:t>crust</a:t>
            </a:r>
            <a:r>
              <a:rPr lang="en-US" sz="3200" dirty="0" smtClean="0"/>
              <a:t> and above the </a:t>
            </a:r>
            <a:r>
              <a:rPr lang="en-US" sz="3200" u="sng" dirty="0" smtClean="0"/>
              <a:t>outer core</a:t>
            </a:r>
            <a:r>
              <a:rPr lang="en-US" sz="3200" dirty="0" smtClean="0"/>
              <a:t>.</a:t>
            </a:r>
          </a:p>
          <a:p>
            <a:r>
              <a:rPr lang="en-US" sz="3200" dirty="0" smtClean="0"/>
              <a:t>The </a:t>
            </a:r>
            <a:r>
              <a:rPr lang="en-US" sz="3200" u="sng" dirty="0" smtClean="0"/>
              <a:t>thickest</a:t>
            </a:r>
            <a:r>
              <a:rPr lang="en-US" sz="3200" dirty="0" smtClean="0"/>
              <a:t> part of the Earth.</a:t>
            </a:r>
          </a:p>
          <a:p>
            <a:r>
              <a:rPr lang="en-US" sz="3200" dirty="0" smtClean="0"/>
              <a:t>It is made up of hot </a:t>
            </a:r>
            <a:r>
              <a:rPr lang="en-US" sz="3200" u="sng" dirty="0" smtClean="0"/>
              <a:t>lava</a:t>
            </a:r>
            <a:r>
              <a:rPr lang="en-US" sz="3200" dirty="0" smtClean="0"/>
              <a:t> (molten/melted rock) and </a:t>
            </a:r>
            <a:r>
              <a:rPr lang="en-US" sz="3200" u="sng" dirty="0" smtClean="0"/>
              <a:t>solid rock</a:t>
            </a:r>
            <a:r>
              <a:rPr lang="en-US" sz="3200" dirty="0" smtClean="0"/>
              <a:t>.</a:t>
            </a:r>
          </a:p>
          <a:p>
            <a:r>
              <a:rPr lang="en-US" sz="3200" dirty="0" smtClean="0"/>
              <a:t>It can change states of matter depending on the </a:t>
            </a:r>
            <a:r>
              <a:rPr lang="en-US" sz="3200" u="sng" dirty="0" smtClean="0"/>
              <a:t>heat </a:t>
            </a:r>
            <a:r>
              <a:rPr lang="en-US" sz="3200" dirty="0" smtClean="0"/>
              <a:t>and</a:t>
            </a:r>
            <a:r>
              <a:rPr lang="en-US" sz="3200" u="sng" dirty="0" smtClean="0"/>
              <a:t> pressure.</a:t>
            </a:r>
          </a:p>
          <a:p>
            <a:r>
              <a:rPr lang="en-US" sz="3200" dirty="0" smtClean="0"/>
              <a:t>The </a:t>
            </a:r>
            <a:r>
              <a:rPr lang="en-US" sz="3200" u="sng" dirty="0" smtClean="0"/>
              <a:t>crust</a:t>
            </a:r>
            <a:r>
              <a:rPr lang="en-US" sz="3200" dirty="0" smtClean="0"/>
              <a:t> floats on top of this layer.</a:t>
            </a:r>
          </a:p>
          <a:p>
            <a:r>
              <a:rPr lang="en-US" sz="3200" dirty="0" smtClean="0"/>
              <a:t>The mantle is rather </a:t>
            </a:r>
            <a:r>
              <a:rPr lang="en-US" sz="3200" u="sng" dirty="0" smtClean="0"/>
              <a:t>flexible</a:t>
            </a:r>
            <a:r>
              <a:rPr lang="en-US" sz="3200" dirty="0" smtClean="0"/>
              <a:t> so it flows instead of </a:t>
            </a:r>
            <a:r>
              <a:rPr lang="en-US" sz="3200" u="sng" dirty="0" smtClean="0"/>
              <a:t>cracking</a:t>
            </a:r>
            <a:r>
              <a:rPr lang="en-US" sz="3200" dirty="0" smtClean="0"/>
              <a:t> or breaking up.</a:t>
            </a:r>
            <a:endParaRPr lang="en-US" sz="3200" dirty="0"/>
          </a:p>
        </p:txBody>
      </p:sp>
    </p:spTree>
    <p:extLst>
      <p:ext uri="{BB962C8B-B14F-4D97-AF65-F5344CB8AC3E}">
        <p14:creationId xmlns:p14="http://schemas.microsoft.com/office/powerpoint/2010/main" val="38304280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3 Rock Types</a:t>
            </a:r>
            <a:endParaRPr lang="en-US" b="1" dirty="0"/>
          </a:p>
        </p:txBody>
      </p:sp>
      <p:sp>
        <p:nvSpPr>
          <p:cNvPr id="3" name="Content Placeholder 2"/>
          <p:cNvSpPr>
            <a:spLocks noGrp="1"/>
          </p:cNvSpPr>
          <p:nvPr>
            <p:ph idx="1"/>
          </p:nvPr>
        </p:nvSpPr>
        <p:spPr/>
        <p:txBody>
          <a:bodyPr/>
          <a:lstStyle/>
          <a:p>
            <a:r>
              <a:rPr lang="en-US" dirty="0" smtClean="0"/>
              <a:t>Igneous</a:t>
            </a:r>
          </a:p>
          <a:p>
            <a:pPr marL="0" indent="0">
              <a:buNone/>
            </a:pPr>
            <a:endParaRPr lang="en-US" dirty="0" smtClean="0"/>
          </a:p>
          <a:p>
            <a:pPr marL="0" indent="0">
              <a:buNone/>
            </a:pPr>
            <a:endParaRPr lang="en-US" dirty="0" smtClean="0"/>
          </a:p>
          <a:p>
            <a:r>
              <a:rPr lang="en-US" dirty="0" smtClean="0"/>
              <a:t>Sedimentary</a:t>
            </a:r>
          </a:p>
          <a:p>
            <a:pPr marL="0" indent="0">
              <a:buNone/>
            </a:pPr>
            <a:endParaRPr lang="en-US" dirty="0" smtClean="0"/>
          </a:p>
          <a:p>
            <a:pPr marL="0" indent="0">
              <a:buNone/>
            </a:pPr>
            <a:endParaRPr lang="en-US" dirty="0" smtClean="0"/>
          </a:p>
          <a:p>
            <a:r>
              <a:rPr lang="en-US" dirty="0" smtClean="0"/>
              <a:t>Metamorphic</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2193" y="1235336"/>
            <a:ext cx="2340385" cy="175528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2193" y="2990625"/>
            <a:ext cx="2340385" cy="1538344"/>
          </a:xfrm>
          <a:prstGeom prst="rect">
            <a:avLst/>
          </a:prstGeom>
        </p:spPr>
      </p:pic>
      <p:pic>
        <p:nvPicPr>
          <p:cNvPr id="7" name="Picture 2" descr="http://www.ck12.org/flx/show/image/201412291419892915880596_34526b073e326e9fa1bee808fa978b33-201412291419895769535873.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2193" y="4528969"/>
            <a:ext cx="2340385" cy="1523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3649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3 Rock Types Video</a:t>
            </a:r>
            <a:endParaRPr lang="en-US" b="1" dirty="0"/>
          </a:p>
        </p:txBody>
      </p:sp>
      <p:pic>
        <p:nvPicPr>
          <p:cNvPr id="4" name="Pwlr2uSSgcc"/>
          <p:cNvPicPr>
            <a:picLocks noGrp="1" noRot="1" noChangeAspect="1"/>
          </p:cNvPicPr>
          <p:nvPr>
            <p:ph idx="1"/>
            <a:videoFile r:link="rId1"/>
          </p:nvPr>
        </p:nvPicPr>
        <p:blipFill>
          <a:blip r:embed="rId3"/>
          <a:stretch>
            <a:fillRect/>
          </a:stretch>
        </p:blipFill>
        <p:spPr>
          <a:xfrm>
            <a:off x="1016000" y="1313645"/>
            <a:ext cx="9856631" cy="5544355"/>
          </a:xfrm>
          <a:prstGeom prst="rect">
            <a:avLst/>
          </a:prstGeom>
        </p:spPr>
      </p:pic>
    </p:spTree>
    <p:extLst>
      <p:ext uri="{BB962C8B-B14F-4D97-AF65-F5344CB8AC3E}">
        <p14:creationId xmlns:p14="http://schemas.microsoft.com/office/powerpoint/2010/main" val="7386276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Igneous Rocks</a:t>
            </a:r>
            <a:endParaRPr lang="en-US" b="1" dirty="0"/>
          </a:p>
        </p:txBody>
      </p:sp>
      <p:sp>
        <p:nvSpPr>
          <p:cNvPr id="3" name="Content Placeholder 2"/>
          <p:cNvSpPr>
            <a:spLocks noGrp="1"/>
          </p:cNvSpPr>
          <p:nvPr>
            <p:ph idx="1"/>
          </p:nvPr>
        </p:nvSpPr>
        <p:spPr/>
        <p:txBody>
          <a:bodyPr>
            <a:normAutofit/>
          </a:bodyPr>
          <a:lstStyle/>
          <a:p>
            <a:r>
              <a:rPr lang="en-US" sz="3600" dirty="0" smtClean="0"/>
              <a:t>A rock formed when </a:t>
            </a:r>
            <a:r>
              <a:rPr lang="en-US" sz="3600" u="sng" dirty="0" smtClean="0"/>
              <a:t>magma</a:t>
            </a:r>
            <a:r>
              <a:rPr lang="en-US" sz="3600" dirty="0" smtClean="0"/>
              <a:t> from a volcano cools and </a:t>
            </a:r>
            <a:r>
              <a:rPr lang="en-US" sz="3600" u="sng" dirty="0" smtClean="0"/>
              <a:t>hardens</a:t>
            </a:r>
            <a:r>
              <a:rPr lang="en-US" sz="3600" dirty="0" smtClean="0"/>
              <a:t> on Earth’s surface.</a:t>
            </a:r>
          </a:p>
          <a:p>
            <a:r>
              <a:rPr lang="en-US" sz="3600" u="sng" dirty="0" smtClean="0"/>
              <a:t>Crystals</a:t>
            </a:r>
            <a:r>
              <a:rPr lang="en-US" sz="3600" dirty="0" smtClean="0"/>
              <a:t> make up minerals and </a:t>
            </a:r>
            <a:r>
              <a:rPr lang="en-US" sz="3600" u="sng" dirty="0" smtClean="0"/>
              <a:t>minerals</a:t>
            </a:r>
            <a:r>
              <a:rPr lang="en-US" sz="3600" dirty="0" smtClean="0"/>
              <a:t> make up rocks.</a:t>
            </a:r>
          </a:p>
          <a:p>
            <a:r>
              <a:rPr lang="en-US" sz="3600" dirty="0" smtClean="0"/>
              <a:t>When magma cools </a:t>
            </a:r>
            <a:r>
              <a:rPr lang="en-US" sz="3600" u="sng" dirty="0" smtClean="0">
                <a:solidFill>
                  <a:srgbClr val="FF0000"/>
                </a:solidFill>
              </a:rPr>
              <a:t>slowly</a:t>
            </a:r>
            <a:r>
              <a:rPr lang="en-US" sz="3600" dirty="0" smtClean="0">
                <a:solidFill>
                  <a:srgbClr val="FF0000"/>
                </a:solidFill>
              </a:rPr>
              <a:t>,</a:t>
            </a:r>
            <a:r>
              <a:rPr lang="en-US" sz="3600" dirty="0" smtClean="0"/>
              <a:t> the crystals are </a:t>
            </a:r>
            <a:r>
              <a:rPr lang="en-US" sz="3600" u="sng" dirty="0" smtClean="0">
                <a:solidFill>
                  <a:srgbClr val="FF0000"/>
                </a:solidFill>
              </a:rPr>
              <a:t>large</a:t>
            </a:r>
            <a:r>
              <a:rPr lang="en-US" sz="3600" dirty="0" smtClean="0">
                <a:solidFill>
                  <a:srgbClr val="FF0000"/>
                </a:solidFill>
              </a:rPr>
              <a:t>.</a:t>
            </a:r>
          </a:p>
          <a:p>
            <a:r>
              <a:rPr lang="en-US" sz="3600" dirty="0" smtClean="0"/>
              <a:t>When magma cools </a:t>
            </a:r>
            <a:r>
              <a:rPr lang="en-US" sz="3600" u="sng" dirty="0" smtClean="0">
                <a:solidFill>
                  <a:srgbClr val="FF0000"/>
                </a:solidFill>
              </a:rPr>
              <a:t>quickly</a:t>
            </a:r>
            <a:r>
              <a:rPr lang="en-US" sz="3600" dirty="0" smtClean="0">
                <a:solidFill>
                  <a:srgbClr val="FF0000"/>
                </a:solidFill>
              </a:rPr>
              <a:t>,</a:t>
            </a:r>
            <a:r>
              <a:rPr lang="en-US" sz="3600" dirty="0" smtClean="0"/>
              <a:t> the crystals are </a:t>
            </a:r>
            <a:r>
              <a:rPr lang="en-US" sz="3600" u="sng" dirty="0" smtClean="0">
                <a:solidFill>
                  <a:srgbClr val="FF0000"/>
                </a:solidFill>
              </a:rPr>
              <a:t>small</a:t>
            </a:r>
            <a:r>
              <a:rPr lang="en-US" sz="3600" dirty="0" smtClean="0">
                <a:solidFill>
                  <a:srgbClr val="FF0000"/>
                </a:solidFill>
              </a:rPr>
              <a:t>.</a:t>
            </a:r>
            <a:endParaRPr lang="en-US" sz="3600" dirty="0">
              <a:solidFill>
                <a:srgbClr val="FF0000"/>
              </a:solidFill>
            </a:endParaRPr>
          </a:p>
        </p:txBody>
      </p:sp>
    </p:spTree>
    <p:extLst>
      <p:ext uri="{BB962C8B-B14F-4D97-AF65-F5344CB8AC3E}">
        <p14:creationId xmlns:p14="http://schemas.microsoft.com/office/powerpoint/2010/main" val="7895960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Examples of Igneous Rocks</a:t>
            </a:r>
            <a:endParaRPr lang="en-US" b="1" dirty="0"/>
          </a:p>
        </p:txBody>
      </p:sp>
      <p:sp>
        <p:nvSpPr>
          <p:cNvPr id="3" name="Content Placeholder 2"/>
          <p:cNvSpPr>
            <a:spLocks noGrp="1"/>
          </p:cNvSpPr>
          <p:nvPr>
            <p:ph idx="1"/>
          </p:nvPr>
        </p:nvSpPr>
        <p:spPr/>
        <p:txBody>
          <a:bodyPr/>
          <a:lstStyle/>
          <a:p>
            <a:r>
              <a:rPr lang="en-US" dirty="0" smtClean="0">
                <a:solidFill>
                  <a:srgbClr val="FF0000"/>
                </a:solidFill>
              </a:rPr>
              <a:t>Granite</a:t>
            </a:r>
            <a:r>
              <a:rPr lang="en-US" dirty="0" smtClean="0"/>
              <a:t> (often used as kitchen countertops.)</a:t>
            </a:r>
          </a:p>
          <a:p>
            <a:endParaRPr lang="en-US" dirty="0"/>
          </a:p>
          <a:p>
            <a:endParaRPr lang="en-US" dirty="0" smtClean="0"/>
          </a:p>
          <a:p>
            <a:endParaRPr lang="en-US" dirty="0"/>
          </a:p>
          <a:p>
            <a:pPr marL="0" indent="0">
              <a:buNone/>
            </a:pPr>
            <a:endParaRPr lang="en-US" dirty="0" smtClean="0"/>
          </a:p>
          <a:p>
            <a:r>
              <a:rPr lang="en-US" dirty="0" smtClean="0">
                <a:solidFill>
                  <a:srgbClr val="FF0000"/>
                </a:solidFill>
              </a:rPr>
              <a:t>Obsidian</a:t>
            </a:r>
            <a:endParaRPr lang="en-US"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351293"/>
            <a:ext cx="2529295" cy="193025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2623" y="2334474"/>
            <a:ext cx="2086996" cy="19638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9891" y="2334474"/>
            <a:ext cx="2816113" cy="203798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095" y="4807212"/>
            <a:ext cx="2199503" cy="190623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5918" y="4743732"/>
            <a:ext cx="2873973" cy="2033195"/>
          </a:xfrm>
          <a:prstGeom prst="rect">
            <a:avLst/>
          </a:prstGeom>
        </p:spPr>
      </p:pic>
    </p:spTree>
    <p:extLst>
      <p:ext uri="{BB962C8B-B14F-4D97-AF65-F5344CB8AC3E}">
        <p14:creationId xmlns:p14="http://schemas.microsoft.com/office/powerpoint/2010/main" val="32021152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Sedimentary Rocks</a:t>
            </a:r>
            <a:endParaRPr lang="en-US" b="1" dirty="0"/>
          </a:p>
        </p:txBody>
      </p:sp>
      <p:sp>
        <p:nvSpPr>
          <p:cNvPr id="3" name="Content Placeholder 2"/>
          <p:cNvSpPr>
            <a:spLocks noGrp="1"/>
          </p:cNvSpPr>
          <p:nvPr>
            <p:ph idx="1"/>
          </p:nvPr>
        </p:nvSpPr>
        <p:spPr/>
        <p:txBody>
          <a:bodyPr/>
          <a:lstStyle/>
          <a:p>
            <a:r>
              <a:rPr lang="en-US" dirty="0" smtClean="0"/>
              <a:t>A rock formed when tiny particles of older rock or sediments become </a:t>
            </a:r>
            <a:r>
              <a:rPr lang="en-US" u="sng" dirty="0" smtClean="0"/>
              <a:t>cemented</a:t>
            </a:r>
            <a:r>
              <a:rPr lang="en-US" dirty="0" smtClean="0"/>
              <a:t> together.</a:t>
            </a:r>
          </a:p>
          <a:p>
            <a:r>
              <a:rPr lang="en-US" dirty="0" smtClean="0"/>
              <a:t>Sedimentary rocks are </a:t>
            </a:r>
            <a:r>
              <a:rPr lang="en-US" u="sng" dirty="0" smtClean="0"/>
              <a:t>gritty</a:t>
            </a:r>
            <a:r>
              <a:rPr lang="en-US" dirty="0" smtClean="0"/>
              <a:t>, sometimes have visible lines or layers, and can be broken pretty easily. They are usually found near </a:t>
            </a:r>
            <a:r>
              <a:rPr lang="en-US" u="sng" dirty="0" smtClean="0"/>
              <a:t>water sources.</a:t>
            </a:r>
          </a:p>
          <a:p>
            <a:r>
              <a:rPr lang="en-US" u="sng" dirty="0" smtClean="0"/>
              <a:t>Fossils</a:t>
            </a:r>
            <a:r>
              <a:rPr lang="en-US" dirty="0" smtClean="0"/>
              <a:t> are only found in sedimentary rocks because the dead organism is covered with sediment and then pressed.</a:t>
            </a:r>
            <a:endParaRPr lang="en-US" dirty="0"/>
          </a:p>
        </p:txBody>
      </p:sp>
    </p:spTree>
    <p:extLst>
      <p:ext uri="{BB962C8B-B14F-4D97-AF65-F5344CB8AC3E}">
        <p14:creationId xmlns:p14="http://schemas.microsoft.com/office/powerpoint/2010/main" val="5109622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070"/>
            <a:ext cx="10515600" cy="1325563"/>
          </a:xfrm>
        </p:spPr>
        <p:txBody>
          <a:bodyPr/>
          <a:lstStyle/>
          <a:p>
            <a:pPr algn="ctr"/>
            <a:r>
              <a:rPr lang="en-US" b="1" dirty="0" smtClean="0"/>
              <a:t>Types of Sedimentary Rocks</a:t>
            </a:r>
            <a:endParaRPr lang="en-US" b="1" dirty="0"/>
          </a:p>
        </p:txBody>
      </p:sp>
      <p:sp>
        <p:nvSpPr>
          <p:cNvPr id="3" name="Content Placeholder 2"/>
          <p:cNvSpPr>
            <a:spLocks noGrp="1"/>
          </p:cNvSpPr>
          <p:nvPr>
            <p:ph idx="1"/>
          </p:nvPr>
        </p:nvSpPr>
        <p:spPr/>
        <p:txBody>
          <a:bodyPr/>
          <a:lstStyle/>
          <a:p>
            <a:r>
              <a:rPr lang="en-US" dirty="0" smtClean="0">
                <a:solidFill>
                  <a:srgbClr val="FF0000"/>
                </a:solidFill>
              </a:rPr>
              <a:t>Limestone					</a:t>
            </a:r>
            <a:r>
              <a:rPr lang="en-US" dirty="0">
                <a:solidFill>
                  <a:srgbClr val="FF0000"/>
                </a:solidFill>
              </a:rPr>
              <a:t>Sandstone</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r>
              <a:rPr lang="en-US" dirty="0" smtClean="0">
                <a:solidFill>
                  <a:srgbClr val="FF0000"/>
                </a:solidFill>
              </a:rPr>
              <a:t>Shale					</a:t>
            </a:r>
            <a:r>
              <a:rPr lang="en-US" dirty="0">
                <a:solidFill>
                  <a:srgbClr val="FF0000"/>
                </a:solidFill>
              </a:rPr>
              <a:t>Coal</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580683"/>
            <a:ext cx="2843156" cy="15163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451" y="4368441"/>
            <a:ext cx="2787071" cy="156919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944" y="1156189"/>
            <a:ext cx="3027633" cy="236533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4047" y="4104165"/>
            <a:ext cx="3349753" cy="2097741"/>
          </a:xfrm>
          <a:prstGeom prst="rect">
            <a:avLst/>
          </a:prstGeom>
        </p:spPr>
      </p:pic>
    </p:spTree>
    <p:extLst>
      <p:ext uri="{BB962C8B-B14F-4D97-AF65-F5344CB8AC3E}">
        <p14:creationId xmlns:p14="http://schemas.microsoft.com/office/powerpoint/2010/main" val="12144881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Fossils </a:t>
            </a:r>
            <a:endParaRPr lang="en-US" b="1" dirty="0"/>
          </a:p>
        </p:txBody>
      </p:sp>
      <p:sp>
        <p:nvSpPr>
          <p:cNvPr id="3" name="Content Placeholder 2"/>
          <p:cNvSpPr>
            <a:spLocks noGrp="1"/>
          </p:cNvSpPr>
          <p:nvPr>
            <p:ph idx="1"/>
          </p:nvPr>
        </p:nvSpPr>
        <p:spPr/>
        <p:txBody>
          <a:bodyPr/>
          <a:lstStyle/>
          <a:p>
            <a:r>
              <a:rPr lang="en-US" dirty="0" smtClean="0">
                <a:solidFill>
                  <a:srgbClr val="FF0000"/>
                </a:solidFill>
              </a:rPr>
              <a:t>Fossils</a:t>
            </a:r>
            <a:r>
              <a:rPr lang="en-US" dirty="0" smtClean="0"/>
              <a:t> are remains or impressions of organisms (plants or animals) that were buried and formed only in sedimentary rocks.</a:t>
            </a:r>
          </a:p>
          <a:p>
            <a:r>
              <a:rPr lang="en-US" dirty="0" smtClean="0"/>
              <a:t>Tell us that certain organisms existed in a specific location in the past.</a:t>
            </a:r>
          </a:p>
          <a:p>
            <a:r>
              <a:rPr lang="en-US" dirty="0" smtClean="0"/>
              <a:t>Their presence in layers of the earth help scientists determine the history of that area.</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5412" y="3797450"/>
            <a:ext cx="3541657" cy="26571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4562" y="3797451"/>
            <a:ext cx="3282875" cy="265713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790" y="4266005"/>
            <a:ext cx="3720353" cy="2118984"/>
          </a:xfrm>
          <a:prstGeom prst="rect">
            <a:avLst/>
          </a:prstGeom>
        </p:spPr>
      </p:pic>
    </p:spTree>
    <p:extLst>
      <p:ext uri="{BB962C8B-B14F-4D97-AF65-F5344CB8AC3E}">
        <p14:creationId xmlns:p14="http://schemas.microsoft.com/office/powerpoint/2010/main" val="37428832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Fossil Animation</a:t>
            </a:r>
            <a:endParaRPr lang="en-US" b="1" dirty="0"/>
          </a:p>
        </p:txBody>
      </p:sp>
      <p:pic>
        <p:nvPicPr>
          <p:cNvPr id="4" name="SEDfRy6DQns"/>
          <p:cNvPicPr>
            <a:picLocks noGrp="1" noRot="1" noChangeAspect="1"/>
          </p:cNvPicPr>
          <p:nvPr>
            <p:ph idx="1"/>
            <a:videoFile r:link="rId1"/>
          </p:nvPr>
        </p:nvPicPr>
        <p:blipFill>
          <a:blip r:embed="rId3"/>
          <a:stretch>
            <a:fillRect/>
          </a:stretch>
        </p:blipFill>
        <p:spPr>
          <a:xfrm>
            <a:off x="1874592" y="1532586"/>
            <a:ext cx="8608811" cy="4842456"/>
          </a:xfrm>
          <a:prstGeom prst="rect">
            <a:avLst/>
          </a:prstGeom>
        </p:spPr>
      </p:pic>
    </p:spTree>
    <p:extLst>
      <p:ext uri="{BB962C8B-B14F-4D97-AF65-F5344CB8AC3E}">
        <p14:creationId xmlns:p14="http://schemas.microsoft.com/office/powerpoint/2010/main" val="11362905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Metamorphic Rocks</a:t>
            </a:r>
            <a:endParaRPr lang="en-US" b="1" dirty="0"/>
          </a:p>
        </p:txBody>
      </p:sp>
      <p:sp>
        <p:nvSpPr>
          <p:cNvPr id="3" name="Content Placeholder 2"/>
          <p:cNvSpPr>
            <a:spLocks noGrp="1"/>
          </p:cNvSpPr>
          <p:nvPr>
            <p:ph idx="1"/>
          </p:nvPr>
        </p:nvSpPr>
        <p:spPr/>
        <p:txBody>
          <a:bodyPr/>
          <a:lstStyle/>
          <a:p>
            <a:r>
              <a:rPr lang="en-US" dirty="0" smtClean="0"/>
              <a:t>A rock formed when </a:t>
            </a:r>
            <a:r>
              <a:rPr lang="en-US" u="sng" dirty="0" smtClean="0"/>
              <a:t>heat and pressure </a:t>
            </a:r>
            <a:r>
              <a:rPr lang="en-US" dirty="0" smtClean="0"/>
              <a:t>change the minerals in igneous or sedimentary rock (changed by heat &amp; pressure.)</a:t>
            </a:r>
          </a:p>
          <a:p>
            <a:r>
              <a:rPr lang="en-US" dirty="0" smtClean="0"/>
              <a:t>Examples:</a:t>
            </a:r>
          </a:p>
          <a:p>
            <a:pPr marL="0" indent="0">
              <a:buNone/>
            </a:pPr>
            <a:r>
              <a:rPr lang="en-US" dirty="0" smtClean="0">
                <a:solidFill>
                  <a:srgbClr val="FF0000"/>
                </a:solidFill>
              </a:rPr>
              <a:t>Gneiss</a:t>
            </a:r>
            <a:r>
              <a:rPr lang="en-US" dirty="0" smtClean="0"/>
              <a:t>					</a:t>
            </a:r>
            <a:r>
              <a:rPr lang="en-US" dirty="0" smtClean="0">
                <a:solidFill>
                  <a:srgbClr val="FF0000"/>
                </a:solidFill>
              </a:rPr>
              <a:t>Slate</a:t>
            </a:r>
            <a:endParaRPr lang="en-US"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199" y="4109421"/>
            <a:ext cx="3968431" cy="22024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1815" y="3767622"/>
            <a:ext cx="3429000" cy="2886075"/>
          </a:xfrm>
          <a:prstGeom prst="rect">
            <a:avLst/>
          </a:prstGeom>
        </p:spPr>
      </p:pic>
    </p:spTree>
    <p:extLst>
      <p:ext uri="{BB962C8B-B14F-4D97-AF65-F5344CB8AC3E}">
        <p14:creationId xmlns:p14="http://schemas.microsoft.com/office/powerpoint/2010/main" val="10781765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Rock Cycle Animation</a:t>
            </a:r>
            <a:endParaRPr lang="en-US" b="1" dirty="0"/>
          </a:p>
        </p:txBody>
      </p:sp>
      <p:pic>
        <p:nvPicPr>
          <p:cNvPr id="4" name="U7YQ5vwaL98"/>
          <p:cNvPicPr>
            <a:picLocks noGrp="1" noRot="1" noChangeAspect="1"/>
          </p:cNvPicPr>
          <p:nvPr>
            <p:ph idx="1"/>
            <a:videoFile r:link="rId1"/>
          </p:nvPr>
        </p:nvPicPr>
        <p:blipFill>
          <a:blip r:embed="rId3"/>
          <a:stretch>
            <a:fillRect/>
          </a:stretch>
        </p:blipFill>
        <p:spPr>
          <a:xfrm>
            <a:off x="1893194" y="1493949"/>
            <a:ext cx="8658897" cy="4870629"/>
          </a:xfrm>
          <a:prstGeom prst="rect">
            <a:avLst/>
          </a:prstGeom>
        </p:spPr>
      </p:pic>
    </p:spTree>
    <p:extLst>
      <p:ext uri="{BB962C8B-B14F-4D97-AF65-F5344CB8AC3E}">
        <p14:creationId xmlns:p14="http://schemas.microsoft.com/office/powerpoint/2010/main" val="3941345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Mantle</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0927" y="1463040"/>
            <a:ext cx="6485528" cy="5309516"/>
          </a:xfrm>
        </p:spPr>
      </p:pic>
    </p:spTree>
    <p:extLst>
      <p:ext uri="{BB962C8B-B14F-4D97-AF65-F5344CB8AC3E}">
        <p14:creationId xmlns:p14="http://schemas.microsoft.com/office/powerpoint/2010/main" val="3940908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Outer Core</a:t>
            </a:r>
            <a:endParaRPr lang="en-US" b="1" dirty="0"/>
          </a:p>
        </p:txBody>
      </p:sp>
      <p:sp>
        <p:nvSpPr>
          <p:cNvPr id="3" name="Content Placeholder 2"/>
          <p:cNvSpPr>
            <a:spLocks noGrp="1"/>
          </p:cNvSpPr>
          <p:nvPr>
            <p:ph idx="1"/>
          </p:nvPr>
        </p:nvSpPr>
        <p:spPr/>
        <p:txBody>
          <a:bodyPr/>
          <a:lstStyle/>
          <a:p>
            <a:r>
              <a:rPr lang="en-US" dirty="0" smtClean="0"/>
              <a:t>The layer directly under the </a:t>
            </a:r>
            <a:r>
              <a:rPr lang="en-US" u="sng" dirty="0" smtClean="0"/>
              <a:t>mantle</a:t>
            </a:r>
            <a:r>
              <a:rPr lang="en-US" dirty="0" smtClean="0"/>
              <a:t> and above the </a:t>
            </a:r>
            <a:r>
              <a:rPr lang="en-US" u="sng" dirty="0" smtClean="0"/>
              <a:t>inner core</a:t>
            </a:r>
            <a:r>
              <a:rPr lang="en-US" dirty="0" smtClean="0"/>
              <a:t>.</a:t>
            </a:r>
          </a:p>
          <a:p>
            <a:r>
              <a:rPr lang="en-US" dirty="0" smtClean="0"/>
              <a:t>It is made up of </a:t>
            </a:r>
            <a:r>
              <a:rPr lang="en-US" u="sng" dirty="0" smtClean="0"/>
              <a:t>molten</a:t>
            </a:r>
            <a:r>
              <a:rPr lang="en-US" dirty="0" smtClean="0"/>
              <a:t> (melted) metal, such as </a:t>
            </a:r>
            <a:r>
              <a:rPr lang="en-US" u="sng" dirty="0" smtClean="0"/>
              <a:t>iron</a:t>
            </a:r>
            <a:r>
              <a:rPr lang="en-US" dirty="0" smtClean="0"/>
              <a:t> and </a:t>
            </a:r>
            <a:r>
              <a:rPr lang="en-US" u="sng" dirty="0" smtClean="0"/>
              <a:t>nickel</a:t>
            </a:r>
            <a:r>
              <a:rPr lang="en-US" dirty="0" smtClean="0"/>
              <a:t>.</a:t>
            </a:r>
          </a:p>
          <a:p>
            <a:r>
              <a:rPr lang="en-US" dirty="0" smtClean="0"/>
              <a:t>It is </a:t>
            </a:r>
            <a:r>
              <a:rPr lang="en-US" u="sng" dirty="0" smtClean="0"/>
              <a:t>liquid</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8080" y="2985248"/>
            <a:ext cx="4815839" cy="3611879"/>
          </a:xfrm>
          <a:prstGeom prst="rect">
            <a:avLst/>
          </a:prstGeom>
        </p:spPr>
      </p:pic>
    </p:spTree>
    <p:extLst>
      <p:ext uri="{BB962C8B-B14F-4D97-AF65-F5344CB8AC3E}">
        <p14:creationId xmlns:p14="http://schemas.microsoft.com/office/powerpoint/2010/main" val="619577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Inner Core</a:t>
            </a:r>
            <a:endParaRPr lang="en-US" b="1" dirty="0"/>
          </a:p>
        </p:txBody>
      </p:sp>
      <p:sp>
        <p:nvSpPr>
          <p:cNvPr id="3" name="Content Placeholder 2"/>
          <p:cNvSpPr>
            <a:spLocks noGrp="1"/>
          </p:cNvSpPr>
          <p:nvPr>
            <p:ph idx="1"/>
          </p:nvPr>
        </p:nvSpPr>
        <p:spPr/>
        <p:txBody>
          <a:bodyPr/>
          <a:lstStyle/>
          <a:p>
            <a:r>
              <a:rPr lang="en-US" dirty="0" smtClean="0"/>
              <a:t>The </a:t>
            </a:r>
            <a:r>
              <a:rPr lang="en-US" u="sng" dirty="0" smtClean="0"/>
              <a:t>innermost</a:t>
            </a:r>
            <a:r>
              <a:rPr lang="en-US" dirty="0" smtClean="0"/>
              <a:t> layer, directly under the </a:t>
            </a:r>
            <a:r>
              <a:rPr lang="en-US" u="sng" dirty="0" smtClean="0"/>
              <a:t>outer core</a:t>
            </a:r>
            <a:r>
              <a:rPr lang="en-US" dirty="0" smtClean="0"/>
              <a:t>.</a:t>
            </a:r>
          </a:p>
          <a:p>
            <a:r>
              <a:rPr lang="en-US" dirty="0" smtClean="0"/>
              <a:t>It is made of very hot </a:t>
            </a:r>
            <a:r>
              <a:rPr lang="en-US" u="sng" dirty="0" smtClean="0"/>
              <a:t>metal</a:t>
            </a:r>
            <a:r>
              <a:rPr lang="en-US" dirty="0" smtClean="0"/>
              <a:t>, including </a:t>
            </a:r>
            <a:r>
              <a:rPr lang="en-US" u="sng" dirty="0" smtClean="0"/>
              <a:t>iron</a:t>
            </a:r>
            <a:r>
              <a:rPr lang="en-US" dirty="0" smtClean="0"/>
              <a:t> and </a:t>
            </a:r>
            <a:r>
              <a:rPr lang="en-US" u="sng" dirty="0" smtClean="0"/>
              <a:t>nickel</a:t>
            </a:r>
            <a:r>
              <a:rPr lang="en-US" dirty="0" smtClean="0"/>
              <a:t>.</a:t>
            </a:r>
          </a:p>
          <a:p>
            <a:r>
              <a:rPr lang="en-US" dirty="0" smtClean="0"/>
              <a:t>It is </a:t>
            </a:r>
            <a:r>
              <a:rPr lang="en-US" u="sng" dirty="0" smtClean="0"/>
              <a:t>solid</a:t>
            </a:r>
            <a:r>
              <a:rPr lang="en-US" dirty="0" smtClean="0"/>
              <a:t> and the </a:t>
            </a:r>
            <a:r>
              <a:rPr lang="en-US" u="sng" dirty="0" smtClean="0"/>
              <a:t>hottest</a:t>
            </a:r>
            <a:r>
              <a:rPr lang="en-US" dirty="0" smtClean="0"/>
              <a:t> layer.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2717" y="2935605"/>
            <a:ext cx="3923939" cy="3766409"/>
          </a:xfrm>
          <a:prstGeom prst="rect">
            <a:avLst/>
          </a:prstGeom>
        </p:spPr>
      </p:pic>
    </p:spTree>
    <p:extLst>
      <p:ext uri="{BB962C8B-B14F-4D97-AF65-F5344CB8AC3E}">
        <p14:creationId xmlns:p14="http://schemas.microsoft.com/office/powerpoint/2010/main" val="537453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216"/>
            <a:ext cx="10515600" cy="1325563"/>
          </a:xfrm>
        </p:spPr>
        <p:txBody>
          <a:bodyPr/>
          <a:lstStyle/>
          <a:p>
            <a:pPr algn="ctr"/>
            <a:r>
              <a:rPr lang="en-US" b="1" dirty="0" smtClean="0"/>
              <a:t>Layers of the Earth Video</a:t>
            </a:r>
            <a:endParaRPr lang="en-US" b="1" dirty="0"/>
          </a:p>
        </p:txBody>
      </p:sp>
      <p:pic>
        <p:nvPicPr>
          <p:cNvPr id="4" name="eXiVGEEPQ6c"/>
          <p:cNvPicPr>
            <a:picLocks noGrp="1" noRot="1" noChangeAspect="1"/>
          </p:cNvPicPr>
          <p:nvPr>
            <p:ph idx="1"/>
            <a:videoFile r:link="rId1"/>
          </p:nvPr>
        </p:nvPicPr>
        <p:blipFill>
          <a:blip r:embed="rId3"/>
          <a:stretch>
            <a:fillRect/>
          </a:stretch>
        </p:blipFill>
        <p:spPr>
          <a:xfrm>
            <a:off x="1210613" y="1133341"/>
            <a:ext cx="9982559" cy="5615189"/>
          </a:xfrm>
          <a:prstGeom prst="rect">
            <a:avLst/>
          </a:prstGeom>
        </p:spPr>
      </p:pic>
    </p:spTree>
    <p:extLst>
      <p:ext uri="{BB962C8B-B14F-4D97-AF65-F5344CB8AC3E}">
        <p14:creationId xmlns:p14="http://schemas.microsoft.com/office/powerpoint/2010/main" val="866104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1142</TotalTime>
  <Words>1908</Words>
  <Application>Microsoft Macintosh PowerPoint</Application>
  <PresentationFormat>Widescreen</PresentationFormat>
  <Paragraphs>202</Paragraphs>
  <Slides>59</Slides>
  <Notes>0</Notes>
  <HiddenSlides>0</HiddenSlides>
  <MMClips>9</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Calibri</vt:lpstr>
      <vt:lpstr>Calibri Light</vt:lpstr>
      <vt:lpstr>Arial</vt:lpstr>
      <vt:lpstr>Office Theme</vt:lpstr>
      <vt:lpstr>Science SOL 5.7  </vt:lpstr>
      <vt:lpstr>The Earth’s Major Layers:</vt:lpstr>
      <vt:lpstr>Crust</vt:lpstr>
      <vt:lpstr>Crust</vt:lpstr>
      <vt:lpstr>Mantle</vt:lpstr>
      <vt:lpstr>Mantle</vt:lpstr>
      <vt:lpstr>Outer Core</vt:lpstr>
      <vt:lpstr>Inner Core</vt:lpstr>
      <vt:lpstr>Layers of the Earth Video</vt:lpstr>
      <vt:lpstr>Review the Layers</vt:lpstr>
      <vt:lpstr>Other important information:</vt:lpstr>
      <vt:lpstr>Plates</vt:lpstr>
      <vt:lpstr>Tectonic Plates Video</vt:lpstr>
      <vt:lpstr>Plates</vt:lpstr>
      <vt:lpstr>Convergent Boundaries</vt:lpstr>
      <vt:lpstr>Convergent Boundaries</vt:lpstr>
      <vt:lpstr>Convergent Boundaries</vt:lpstr>
      <vt:lpstr>Divergent Boundaries</vt:lpstr>
      <vt:lpstr>Divergent Boundaries</vt:lpstr>
      <vt:lpstr>Transform Boundaries (Strike-Slip)</vt:lpstr>
      <vt:lpstr>Earthquakes</vt:lpstr>
      <vt:lpstr>Earthquake Video from Nepal  April 2015</vt:lpstr>
      <vt:lpstr>Seismograph</vt:lpstr>
      <vt:lpstr>Magnitude</vt:lpstr>
      <vt:lpstr>Volcanoes</vt:lpstr>
      <vt:lpstr>Volcanic Eruption Video</vt:lpstr>
      <vt:lpstr>Continental Drift Theory</vt:lpstr>
      <vt:lpstr>Continental Drift Theory Animation Video</vt:lpstr>
      <vt:lpstr>Pangaea</vt:lpstr>
      <vt:lpstr>How the Earth Changes</vt:lpstr>
      <vt:lpstr>Weathering and Erosion Video</vt:lpstr>
      <vt:lpstr>Weathering</vt:lpstr>
      <vt:lpstr>Chemical Weathering</vt:lpstr>
      <vt:lpstr>Chemical Weathering</vt:lpstr>
      <vt:lpstr>Physical (Mechanical) Weathering</vt:lpstr>
      <vt:lpstr>Physical Weathering</vt:lpstr>
      <vt:lpstr>Causes of Erosion</vt:lpstr>
      <vt:lpstr>Wind Erosion</vt:lpstr>
      <vt:lpstr>Wind Erosion</vt:lpstr>
      <vt:lpstr>Stream Erosion</vt:lpstr>
      <vt:lpstr>Stream Erosion</vt:lpstr>
      <vt:lpstr>Terrace Farming</vt:lpstr>
      <vt:lpstr>Wave Erosion</vt:lpstr>
      <vt:lpstr>Wave Erosion</vt:lpstr>
      <vt:lpstr>Glacier Erosion</vt:lpstr>
      <vt:lpstr>Mountain Glaciers</vt:lpstr>
      <vt:lpstr>Sheets of Ice Glaciers</vt:lpstr>
      <vt:lpstr>Rocks</vt:lpstr>
      <vt:lpstr>Rocks</vt:lpstr>
      <vt:lpstr>3 Rock Types</vt:lpstr>
      <vt:lpstr>3 Rock Types Video</vt:lpstr>
      <vt:lpstr>Igneous Rocks</vt:lpstr>
      <vt:lpstr>Examples of Igneous Rocks</vt:lpstr>
      <vt:lpstr>Sedimentary Rocks</vt:lpstr>
      <vt:lpstr>Types of Sedimentary Rocks</vt:lpstr>
      <vt:lpstr>Fossils </vt:lpstr>
      <vt:lpstr>Fossil Animation</vt:lpstr>
      <vt:lpstr>Metamorphic Rocks</vt:lpstr>
      <vt:lpstr>Rock Cycle Animation</vt:lpstr>
    </vt:vector>
  </TitlesOfParts>
  <Company>KGCS</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SOL 5.7</dc:title>
  <dc:creator>Jean Scott</dc:creator>
  <cp:lastModifiedBy>Microsoft Office User</cp:lastModifiedBy>
  <cp:revision>87</cp:revision>
  <dcterms:created xsi:type="dcterms:W3CDTF">2015-08-31T15:54:13Z</dcterms:created>
  <dcterms:modified xsi:type="dcterms:W3CDTF">2020-05-27T17:01:15Z</dcterms:modified>
</cp:coreProperties>
</file>