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  <p:sldId id="276" r:id="rId22"/>
    <p:sldId id="277" r:id="rId23"/>
    <p:sldId id="278" r:id="rId24"/>
    <p:sldId id="279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57" d="100"/>
          <a:sy n="57" d="100"/>
        </p:scale>
        <p:origin x="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6D7A4C-FA4A-4A8F-B08D-9FE420683267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5049A2-DBB0-4733-AEBD-74CC7CE4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8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901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2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460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0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7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0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5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5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8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1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7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AC594-7619-4658-A459-6894C35C4825}" type="datetimeFigureOut">
              <a:rPr lang="en-US" smtClean="0"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C52BFA2-5E11-4FAC-A0CE-48ED32F3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27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Science SOL 5.3 Light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813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Visible/White Light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58" y="1366221"/>
            <a:ext cx="11266842" cy="45450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white light/visible light that we see is really a combination of several different </a:t>
            </a:r>
            <a:r>
              <a:rPr lang="en-US" sz="3200" b="1" u="sng" dirty="0" smtClean="0"/>
              <a:t>wavelengths</a:t>
            </a:r>
            <a:r>
              <a:rPr lang="en-US" sz="3200" dirty="0" smtClean="0"/>
              <a:t> of light traveling together</a:t>
            </a:r>
          </a:p>
          <a:p>
            <a:r>
              <a:rPr lang="en-US" sz="3200" dirty="0" smtClean="0"/>
              <a:t>These wavelengths are represented by the colors: </a:t>
            </a:r>
            <a:r>
              <a:rPr lang="en-US" sz="3200" b="1" u="sng" dirty="0" smtClean="0"/>
              <a:t>red</a:t>
            </a:r>
            <a:r>
              <a:rPr lang="en-US" sz="3200" dirty="0" smtClean="0"/>
              <a:t>, orange, </a:t>
            </a:r>
            <a:r>
              <a:rPr lang="en-US" sz="3200" b="1" u="sng" dirty="0" smtClean="0"/>
              <a:t>yellow</a:t>
            </a:r>
            <a:r>
              <a:rPr lang="en-US" sz="3200" dirty="0" smtClean="0"/>
              <a:t>, green, </a:t>
            </a:r>
            <a:r>
              <a:rPr lang="en-US" sz="3200" b="1" u="sng" dirty="0" smtClean="0"/>
              <a:t>blue</a:t>
            </a:r>
            <a:r>
              <a:rPr lang="en-US" sz="3200" dirty="0" smtClean="0"/>
              <a:t>, and violet</a:t>
            </a:r>
          </a:p>
          <a:p>
            <a:r>
              <a:rPr lang="en-US" sz="3200" dirty="0"/>
              <a:t>Acronym to remember order of visible light: </a:t>
            </a:r>
            <a:r>
              <a:rPr lang="en-US" sz="3200" b="1" u="sng" dirty="0"/>
              <a:t>ROY G BV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29" y="4764581"/>
            <a:ext cx="45339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649" y="624110"/>
            <a:ext cx="9535963" cy="128089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How Light </a:t>
            </a:r>
            <a:r>
              <a:rPr lang="en-US" sz="4400" b="1" dirty="0"/>
              <a:t>P</a:t>
            </a:r>
            <a:r>
              <a:rPr lang="en-US" sz="4400" b="1" dirty="0" smtClean="0"/>
              <a:t>asses </a:t>
            </a:r>
            <a:r>
              <a:rPr lang="en-US" sz="4400" b="1" dirty="0"/>
              <a:t>T</a:t>
            </a:r>
            <a:r>
              <a:rPr lang="en-US" sz="4400" b="1" dirty="0" smtClean="0"/>
              <a:t>hrough </a:t>
            </a:r>
            <a:r>
              <a:rPr lang="en-US" sz="4400" b="1" dirty="0"/>
              <a:t>O</a:t>
            </a:r>
            <a:r>
              <a:rPr lang="en-US" sz="4400" b="1" dirty="0" smtClean="0"/>
              <a:t>bjects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496" y="2133600"/>
            <a:ext cx="9751116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Light passes through some materials </a:t>
            </a:r>
            <a:r>
              <a:rPr lang="en-US" sz="3200" b="1" u="sng" dirty="0" smtClean="0"/>
              <a:t>easily</a:t>
            </a:r>
            <a:r>
              <a:rPr lang="en-US" sz="3200" dirty="0" smtClean="0"/>
              <a:t> and does not pass through other materials at all</a:t>
            </a:r>
          </a:p>
          <a:p>
            <a:r>
              <a:rPr lang="en-US" sz="3200" dirty="0" smtClean="0"/>
              <a:t>The terms </a:t>
            </a:r>
            <a:r>
              <a:rPr lang="en-US" sz="3200" b="1" u="sng" dirty="0" smtClean="0"/>
              <a:t>transparent</a:t>
            </a:r>
            <a:r>
              <a:rPr lang="en-US" sz="3200" dirty="0" smtClean="0"/>
              <a:t>, translucent, and opaque indicate the amount of light that </a:t>
            </a:r>
            <a:r>
              <a:rPr lang="en-US" sz="3200" b="1" u="sng" dirty="0" smtClean="0"/>
              <a:t>passes</a:t>
            </a:r>
            <a:r>
              <a:rPr lang="en-US" sz="3200" dirty="0" smtClean="0"/>
              <a:t> through an object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38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Transparent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878" y="1692536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Allows </a:t>
            </a:r>
            <a:r>
              <a:rPr lang="en-US" sz="3200" b="1" u="sng" dirty="0" smtClean="0"/>
              <a:t>all/most</a:t>
            </a:r>
            <a:r>
              <a:rPr lang="en-US" sz="3200" dirty="0" smtClean="0"/>
              <a:t> light to pass though</a:t>
            </a:r>
          </a:p>
          <a:p>
            <a:r>
              <a:rPr lang="en-US" sz="3200" dirty="0" smtClean="0"/>
              <a:t>Examples: </a:t>
            </a:r>
            <a:r>
              <a:rPr lang="en-US" sz="3200" b="1" u="sng" dirty="0" smtClean="0"/>
              <a:t>clear glass</a:t>
            </a:r>
            <a:r>
              <a:rPr lang="en-US" sz="3200" dirty="0" smtClean="0"/>
              <a:t>, clear plastic wrap, </a:t>
            </a:r>
            <a:r>
              <a:rPr lang="en-US" sz="3200" b="1" u="sng" dirty="0" smtClean="0"/>
              <a:t>clean water</a:t>
            </a:r>
            <a:r>
              <a:rPr lang="en-US" sz="3200" dirty="0" smtClean="0"/>
              <a:t>, air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93" y="3564309"/>
            <a:ext cx="4475182" cy="29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Translucent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299" y="1595717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Allows </a:t>
            </a:r>
            <a:r>
              <a:rPr lang="en-US" sz="3200" b="1" u="sng" dirty="0" smtClean="0"/>
              <a:t>some/partial</a:t>
            </a:r>
            <a:r>
              <a:rPr lang="en-US" sz="3200" dirty="0" smtClean="0"/>
              <a:t> light to pass through</a:t>
            </a:r>
          </a:p>
          <a:p>
            <a:r>
              <a:rPr lang="en-US" sz="3200" dirty="0" smtClean="0"/>
              <a:t>Examples: </a:t>
            </a:r>
            <a:r>
              <a:rPr lang="en-US" sz="3200" b="1" u="sng" dirty="0" smtClean="0"/>
              <a:t>wax paper</a:t>
            </a:r>
            <a:r>
              <a:rPr lang="en-US" sz="3200" dirty="0" smtClean="0"/>
              <a:t>, frosted glass, </a:t>
            </a:r>
            <a:r>
              <a:rPr lang="en-US" sz="3200" b="1" u="sng" dirty="0" smtClean="0"/>
              <a:t>thin fabrics</a:t>
            </a:r>
            <a:r>
              <a:rPr lang="en-US" sz="3200" dirty="0" smtClean="0"/>
              <a:t>, some plastics, and </a:t>
            </a:r>
            <a:r>
              <a:rPr lang="en-US" sz="3200" b="1" u="sng" dirty="0" smtClean="0"/>
              <a:t>thin paper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49" y="3299068"/>
            <a:ext cx="57531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Opaque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633" y="1574202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Does </a:t>
            </a:r>
            <a:r>
              <a:rPr lang="en-US" sz="3200" b="1" u="sng" dirty="0" smtClean="0"/>
              <a:t>not allow</a:t>
            </a:r>
            <a:r>
              <a:rPr lang="en-US" sz="3200" b="1" dirty="0" smtClean="0"/>
              <a:t> </a:t>
            </a:r>
            <a:r>
              <a:rPr lang="en-US" sz="3200" dirty="0" smtClean="0"/>
              <a:t>light to pass through</a:t>
            </a:r>
          </a:p>
          <a:p>
            <a:r>
              <a:rPr lang="en-US" sz="3200" dirty="0" smtClean="0"/>
              <a:t>Examples: </a:t>
            </a:r>
            <a:r>
              <a:rPr lang="en-US" sz="3200" b="1" u="sng" dirty="0" smtClean="0"/>
              <a:t>metal</a:t>
            </a:r>
            <a:r>
              <a:rPr lang="en-US" sz="3200" dirty="0" smtClean="0"/>
              <a:t>, wood, </a:t>
            </a:r>
            <a:r>
              <a:rPr lang="en-US" sz="3200" b="1" u="sng" dirty="0" smtClean="0"/>
              <a:t>bricks</a:t>
            </a:r>
            <a:r>
              <a:rPr lang="en-US" sz="3200" dirty="0" smtClean="0"/>
              <a:t>, aluminum foil, and </a:t>
            </a:r>
            <a:r>
              <a:rPr lang="en-US" sz="3200" b="1" u="sng" dirty="0" smtClean="0"/>
              <a:t>thick paper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97" y="3374413"/>
            <a:ext cx="4811507" cy="320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When Light </a:t>
            </a:r>
            <a:r>
              <a:rPr lang="en-US" sz="4400" b="1" dirty="0"/>
              <a:t>H</a:t>
            </a:r>
            <a:r>
              <a:rPr lang="en-US" sz="4400" b="1" dirty="0" smtClean="0"/>
              <a:t>its an Object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Light travels in </a:t>
            </a:r>
            <a:r>
              <a:rPr lang="en-US" sz="3200" b="1" u="sng" dirty="0" smtClean="0"/>
              <a:t>straight paths </a:t>
            </a:r>
            <a:r>
              <a:rPr lang="en-US" sz="3200" dirty="0" smtClean="0"/>
              <a:t>until it hits an object</a:t>
            </a:r>
          </a:p>
          <a:p>
            <a:r>
              <a:rPr lang="en-US" sz="3200" dirty="0" smtClean="0"/>
              <a:t>It can bounce off an object or </a:t>
            </a:r>
            <a:r>
              <a:rPr lang="en-US" sz="3200" b="1" u="sng" dirty="0" smtClean="0"/>
              <a:t>reflect</a:t>
            </a:r>
          </a:p>
          <a:p>
            <a:r>
              <a:rPr lang="en-US" sz="3200" dirty="0" smtClean="0"/>
              <a:t>It can be bent or </a:t>
            </a:r>
            <a:r>
              <a:rPr lang="en-US" sz="3200" b="1" u="sng" dirty="0" smtClean="0"/>
              <a:t>refract</a:t>
            </a:r>
          </a:p>
          <a:p>
            <a:r>
              <a:rPr lang="en-US" sz="3200" dirty="0" smtClean="0"/>
              <a:t>It can pass through an object or </a:t>
            </a:r>
            <a:r>
              <a:rPr lang="en-US" sz="3200" b="1" u="sng" dirty="0" smtClean="0"/>
              <a:t>transmit</a:t>
            </a:r>
          </a:p>
          <a:p>
            <a:r>
              <a:rPr lang="en-US" sz="3200" dirty="0" smtClean="0"/>
              <a:t>Or it can be absorbed as </a:t>
            </a:r>
            <a:r>
              <a:rPr lang="en-US" sz="3200" b="1" u="sng" dirty="0" smtClean="0"/>
              <a:t>heat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402777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01381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Reflection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227102"/>
            <a:ext cx="8915400" cy="44421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Light </a:t>
            </a:r>
            <a:r>
              <a:rPr lang="en-US" sz="3200" b="1" u="sng" dirty="0" smtClean="0"/>
              <a:t>bouncing off </a:t>
            </a:r>
            <a:r>
              <a:rPr lang="en-US" sz="3200" dirty="0" smtClean="0"/>
              <a:t>an object</a:t>
            </a:r>
          </a:p>
          <a:p>
            <a:r>
              <a:rPr lang="en-US" sz="3200" b="1" u="sng" dirty="0" smtClean="0"/>
              <a:t>Smooth and hard </a:t>
            </a:r>
            <a:r>
              <a:rPr lang="en-US" sz="3200" dirty="0" smtClean="0"/>
              <a:t>objects are better at reflecting light than other objects           (ex. mirrors)</a:t>
            </a:r>
          </a:p>
          <a:p>
            <a:r>
              <a:rPr lang="en-US" sz="3200" dirty="0" smtClean="0"/>
              <a:t>When light bounces off a </a:t>
            </a:r>
            <a:r>
              <a:rPr lang="en-US" sz="3200" b="1" u="sng" dirty="0" smtClean="0"/>
              <a:t>rough</a:t>
            </a:r>
            <a:r>
              <a:rPr lang="en-US" sz="3200" dirty="0" smtClean="0"/>
              <a:t> surface, it is scattered in many directions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2" y="4649557"/>
            <a:ext cx="3012142" cy="2167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92" y="4738461"/>
            <a:ext cx="5181177" cy="186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Law of Reflection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362" y="1660263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Law of Reflection states that when light hits a surface, the </a:t>
            </a:r>
            <a:r>
              <a:rPr lang="en-US" sz="3200" b="1" u="sng" dirty="0" smtClean="0"/>
              <a:t>angle</a:t>
            </a:r>
            <a:r>
              <a:rPr lang="en-US" sz="3200" dirty="0" smtClean="0"/>
              <a:t> at which it is reflected (bounces off) is the </a:t>
            </a:r>
            <a:r>
              <a:rPr lang="en-US" sz="3200" b="1" u="sng" dirty="0" smtClean="0"/>
              <a:t>same</a:t>
            </a:r>
            <a:r>
              <a:rPr lang="en-US" sz="3200" dirty="0" smtClean="0"/>
              <a:t> as the angle at which it strikes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75" y="3796553"/>
            <a:ext cx="6947290" cy="28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Reflecting Colors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192" y="1671021"/>
            <a:ext cx="10531736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b="1" u="sng" dirty="0" smtClean="0"/>
              <a:t>color</a:t>
            </a:r>
            <a:r>
              <a:rPr lang="en-US" sz="3200" dirty="0" smtClean="0"/>
              <a:t> of an object is the color of the light it reflects</a:t>
            </a:r>
          </a:p>
          <a:p>
            <a:r>
              <a:rPr lang="en-US" sz="3200" dirty="0" smtClean="0"/>
              <a:t>Grass looks green because it is </a:t>
            </a:r>
            <a:r>
              <a:rPr lang="en-US" sz="3200" b="1" u="sng" dirty="0" smtClean="0"/>
              <a:t>reflecting</a:t>
            </a:r>
            <a:r>
              <a:rPr lang="en-US" sz="3200" dirty="0" smtClean="0"/>
              <a:t> green light and </a:t>
            </a:r>
            <a:r>
              <a:rPr lang="en-US" sz="3200" b="1" u="sng" dirty="0" smtClean="0"/>
              <a:t>absorbing</a:t>
            </a:r>
            <a:r>
              <a:rPr lang="en-US" sz="3200" dirty="0" smtClean="0"/>
              <a:t> all the other colors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51" y="3885032"/>
            <a:ext cx="3662980" cy="241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2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Black and White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887" y="1714052"/>
            <a:ext cx="10628555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Black and white are </a:t>
            </a:r>
            <a:r>
              <a:rPr lang="en-US" sz="3200" b="1" u="sng" dirty="0" smtClean="0"/>
              <a:t>not colors</a:t>
            </a:r>
            <a:r>
              <a:rPr lang="en-US" sz="3200" dirty="0" smtClean="0"/>
              <a:t> on the spectrum</a:t>
            </a:r>
          </a:p>
          <a:p>
            <a:r>
              <a:rPr lang="en-US" sz="3200" dirty="0" smtClean="0"/>
              <a:t>Black is when a material </a:t>
            </a:r>
            <a:r>
              <a:rPr lang="en-US" sz="3200" b="1" u="sng" dirty="0" smtClean="0"/>
              <a:t>absorbs</a:t>
            </a:r>
            <a:r>
              <a:rPr lang="en-US" sz="3200" dirty="0" smtClean="0"/>
              <a:t> all of the visible light and no light is reflected back</a:t>
            </a:r>
          </a:p>
          <a:p>
            <a:r>
              <a:rPr lang="en-US" sz="3200" dirty="0" smtClean="0"/>
              <a:t>White is a </a:t>
            </a:r>
            <a:r>
              <a:rPr lang="en-US" sz="3200" b="1" u="sng" dirty="0" smtClean="0"/>
              <a:t>reflection</a:t>
            </a:r>
            <a:r>
              <a:rPr lang="en-US" sz="3200" dirty="0" smtClean="0"/>
              <a:t> of all visible light together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03" y="4399878"/>
            <a:ext cx="6504097" cy="1637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1" y="4172607"/>
            <a:ext cx="4822914" cy="26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What is Light?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360" y="1488141"/>
            <a:ext cx="9803598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Light is a form of </a:t>
            </a:r>
            <a:r>
              <a:rPr lang="en-US" sz="3200" b="1" u="sng" dirty="0" smtClean="0"/>
              <a:t>energy</a:t>
            </a:r>
          </a:p>
          <a:p>
            <a:r>
              <a:rPr lang="en-US" sz="3200" dirty="0" smtClean="0"/>
              <a:t>Light travels in </a:t>
            </a:r>
            <a:r>
              <a:rPr lang="en-US" sz="3200" b="1" u="sng" dirty="0" smtClean="0"/>
              <a:t>transverse</a:t>
            </a:r>
            <a:r>
              <a:rPr lang="en-US" sz="3200" dirty="0" smtClean="0"/>
              <a:t> waves</a:t>
            </a:r>
          </a:p>
          <a:p>
            <a:r>
              <a:rPr lang="en-US" sz="3200" dirty="0" smtClean="0"/>
              <a:t>It has both </a:t>
            </a:r>
            <a:r>
              <a:rPr lang="en-US" sz="3200" b="1" u="sng" dirty="0" smtClean="0"/>
              <a:t>electric</a:t>
            </a:r>
            <a:r>
              <a:rPr lang="en-US" sz="3200" dirty="0" smtClean="0"/>
              <a:t> and </a:t>
            </a:r>
            <a:r>
              <a:rPr lang="en-US" sz="3200" b="1" u="sng" dirty="0" smtClean="0"/>
              <a:t>magnetic</a:t>
            </a:r>
            <a:r>
              <a:rPr lang="en-US" sz="3200" dirty="0" smtClean="0"/>
              <a:t> fields and is referred to as electromagnetic radiation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97" y="3960539"/>
            <a:ext cx="4183993" cy="26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981" y="213525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Refraction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919" y="1053224"/>
            <a:ext cx="10650070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Light travels in straight lines, but when it passes at an angle from one transparent medium to another, it can be </a:t>
            </a:r>
            <a:r>
              <a:rPr lang="en-US" sz="3200" b="1" u="sng" dirty="0" smtClean="0"/>
              <a:t>refracted</a:t>
            </a:r>
            <a:r>
              <a:rPr lang="en-US" sz="3200" dirty="0" smtClean="0"/>
              <a:t> or </a:t>
            </a:r>
            <a:r>
              <a:rPr lang="en-US" sz="3200" b="1" u="sng" dirty="0" smtClean="0"/>
              <a:t>bent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 speed of light </a:t>
            </a:r>
            <a:r>
              <a:rPr lang="en-US" sz="3200" b="1" u="sng" dirty="0" smtClean="0"/>
              <a:t>slows</a:t>
            </a:r>
            <a:r>
              <a:rPr lang="en-US" sz="3200" dirty="0" smtClean="0"/>
              <a:t> as it passes from one transparent object to another.</a:t>
            </a:r>
          </a:p>
          <a:p>
            <a:r>
              <a:rPr lang="en-US" sz="3200" dirty="0" smtClean="0"/>
              <a:t>The speed of the light wave changes, but its frequency </a:t>
            </a:r>
            <a:r>
              <a:rPr lang="en-US" sz="3200" b="1" u="sng" dirty="0" smtClean="0"/>
              <a:t>does not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2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/>
              <a:t>Refraction</a:t>
            </a:r>
            <a:endParaRPr lang="en-US" sz="4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amount of bending of the light wave depends 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b="1" u="sng" dirty="0" smtClean="0"/>
              <a:t>density</a:t>
            </a:r>
            <a:r>
              <a:rPr lang="en-US" sz="3200" dirty="0" smtClean="0"/>
              <a:t> of the material it is entering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b="1" u="sng" dirty="0" smtClean="0"/>
              <a:t>wavelength</a:t>
            </a:r>
            <a:r>
              <a:rPr lang="en-US" sz="3200" dirty="0" smtClean="0"/>
              <a:t> of the light wave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The </a:t>
            </a:r>
            <a:r>
              <a:rPr lang="en-US" sz="3200" b="1" u="sng" dirty="0" smtClean="0"/>
              <a:t>angle</a:t>
            </a:r>
            <a:r>
              <a:rPr lang="en-US" sz="3200" dirty="0" smtClean="0"/>
              <a:t> at which the original light wave enters the new medium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69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525" y="115974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Examples of Refraction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44" y="1107396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setting sun looks </a:t>
            </a:r>
            <a:r>
              <a:rPr lang="en-US" sz="3200" b="1" u="sng" dirty="0" smtClean="0"/>
              <a:t>flat</a:t>
            </a:r>
            <a:r>
              <a:rPr lang="en-US" sz="3200" dirty="0" smtClean="0"/>
              <a:t> instead of round</a:t>
            </a:r>
          </a:p>
          <a:p>
            <a:r>
              <a:rPr lang="en-US" sz="3200" dirty="0" smtClean="0"/>
              <a:t>A straw appears to </a:t>
            </a:r>
            <a:r>
              <a:rPr lang="en-US" sz="3200" b="1" u="sng" dirty="0" smtClean="0"/>
              <a:t>bend</a:t>
            </a:r>
            <a:r>
              <a:rPr lang="en-US" sz="3200" dirty="0" smtClean="0"/>
              <a:t> when it is placed in a glass of water</a:t>
            </a:r>
          </a:p>
          <a:p>
            <a:r>
              <a:rPr lang="en-US" sz="3200" dirty="0" smtClean="0"/>
              <a:t>Objects appear </a:t>
            </a:r>
            <a:r>
              <a:rPr lang="en-US" sz="3200" b="1" u="sng" dirty="0" smtClean="0"/>
              <a:t>larger</a:t>
            </a:r>
            <a:r>
              <a:rPr lang="en-US" sz="3200" dirty="0" smtClean="0"/>
              <a:t> in water than they actually are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54" y="4256473"/>
            <a:ext cx="3903592" cy="2256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65" y="4121496"/>
            <a:ext cx="3381826" cy="2526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9" y="4358523"/>
            <a:ext cx="3686916" cy="2052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02" y="2084300"/>
            <a:ext cx="2731619" cy="18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Prisms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898" y="1434353"/>
            <a:ext cx="10610421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prism can be used to </a:t>
            </a:r>
            <a:r>
              <a:rPr lang="en-US" sz="3200" b="1" u="sng" dirty="0" smtClean="0"/>
              <a:t>refract</a:t>
            </a:r>
            <a:r>
              <a:rPr lang="en-US" sz="3200" dirty="0" smtClean="0"/>
              <a:t> white/visible light</a:t>
            </a:r>
          </a:p>
          <a:p>
            <a:r>
              <a:rPr lang="en-US" sz="3200" dirty="0" smtClean="0"/>
              <a:t>When the different wavelengths of light in white light pass through a prism, they are </a:t>
            </a:r>
            <a:r>
              <a:rPr lang="en-US" sz="3200" b="1" u="sng" dirty="0" smtClean="0"/>
              <a:t>bent</a:t>
            </a:r>
            <a:r>
              <a:rPr lang="en-US" sz="3200" dirty="0" smtClean="0"/>
              <a:t> at different </a:t>
            </a:r>
            <a:r>
              <a:rPr lang="en-US" sz="3200" b="1" u="sng" dirty="0" smtClean="0"/>
              <a:t>angles</a:t>
            </a:r>
            <a:r>
              <a:rPr lang="en-US" sz="3200" dirty="0" smtClean="0"/>
              <a:t> (refracted)</a:t>
            </a:r>
          </a:p>
          <a:p>
            <a:r>
              <a:rPr lang="en-US" sz="3200" dirty="0" smtClean="0"/>
              <a:t>The colors of light we see are red, orange, yellow, green, blue, and violet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42" y="4462406"/>
            <a:ext cx="3099996" cy="2324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94" y="4346090"/>
            <a:ext cx="3201340" cy="23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Rainbows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32" y="1380565"/>
            <a:ext cx="6745044" cy="51600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rainbow is an example of both </a:t>
            </a:r>
            <a:r>
              <a:rPr lang="en-US" sz="3200" b="1" u="sng" dirty="0" smtClean="0"/>
              <a:t>refraction</a:t>
            </a:r>
            <a:r>
              <a:rPr lang="en-US" sz="3200" dirty="0" smtClean="0"/>
              <a:t> and </a:t>
            </a:r>
            <a:r>
              <a:rPr lang="en-US" sz="3200" b="1" u="sng" dirty="0" smtClean="0"/>
              <a:t>reflection</a:t>
            </a:r>
          </a:p>
          <a:p>
            <a:r>
              <a:rPr lang="en-US" sz="3200" dirty="0" smtClean="0"/>
              <a:t>Sunlight is first </a:t>
            </a:r>
            <a:r>
              <a:rPr lang="en-US" sz="3200" b="1" u="sng" dirty="0" smtClean="0"/>
              <a:t>refracted</a:t>
            </a:r>
            <a:r>
              <a:rPr lang="en-US" sz="3200" dirty="0" smtClean="0"/>
              <a:t> when it enters the surface of a spherical raindrop</a:t>
            </a:r>
          </a:p>
          <a:p>
            <a:r>
              <a:rPr lang="en-US" sz="3200" dirty="0" smtClean="0"/>
              <a:t>It is then </a:t>
            </a:r>
            <a:r>
              <a:rPr lang="en-US" sz="3200" b="1" u="sng" dirty="0" smtClean="0"/>
              <a:t>reflected</a:t>
            </a:r>
            <a:r>
              <a:rPr lang="en-US" sz="3200" dirty="0" smtClean="0"/>
              <a:t> off the back of the raindrop, and once again </a:t>
            </a:r>
            <a:r>
              <a:rPr lang="en-US" sz="3200" b="1" u="sng" dirty="0" smtClean="0"/>
              <a:t>refracted</a:t>
            </a:r>
            <a:r>
              <a:rPr lang="en-US" sz="3200" dirty="0" smtClean="0"/>
              <a:t> as it leaves the raindrop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93" y="268942"/>
            <a:ext cx="4432150" cy="443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02" y="4701093"/>
            <a:ext cx="4098664" cy="19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951" y="204561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How Does </a:t>
            </a:r>
            <a:r>
              <a:rPr lang="en-US" sz="4400" b="1" dirty="0"/>
              <a:t>L</a:t>
            </a:r>
            <a:r>
              <a:rPr lang="en-US" sz="4400" b="1" dirty="0" smtClean="0"/>
              <a:t>ight </a:t>
            </a:r>
            <a:r>
              <a:rPr lang="en-US" sz="4400" b="1" dirty="0"/>
              <a:t>T</a:t>
            </a:r>
            <a:r>
              <a:rPr lang="en-US" sz="4400" b="1" dirty="0" smtClean="0"/>
              <a:t>ravel?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769" y="934450"/>
            <a:ext cx="10321066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Light travels in </a:t>
            </a:r>
            <a:r>
              <a:rPr lang="en-US" sz="3200" b="1" u="sng" dirty="0" smtClean="0"/>
              <a:t>straight</a:t>
            </a:r>
            <a:r>
              <a:rPr lang="en-US" sz="3200" dirty="0" smtClean="0"/>
              <a:t> paths called </a:t>
            </a:r>
            <a:r>
              <a:rPr lang="en-US" sz="3200" b="1" u="sng" dirty="0" smtClean="0"/>
              <a:t>rays</a:t>
            </a:r>
            <a:r>
              <a:rPr lang="en-US" sz="3200" dirty="0" smtClean="0"/>
              <a:t> and do not need a medium (solid, liquid, or gas) through which to move</a:t>
            </a:r>
          </a:p>
          <a:p>
            <a:r>
              <a:rPr lang="en-US" sz="3200" b="1" u="sng" dirty="0" smtClean="0"/>
              <a:t>Ray-</a:t>
            </a:r>
            <a:r>
              <a:rPr lang="en-US" sz="3200" dirty="0" smtClean="0"/>
              <a:t> the straight line that represents the path of light </a:t>
            </a:r>
          </a:p>
          <a:p>
            <a:r>
              <a:rPr lang="en-US" sz="3200" b="1" u="sng" dirty="0" smtClean="0"/>
              <a:t>Beam-</a:t>
            </a:r>
            <a:r>
              <a:rPr lang="en-US" sz="3200" dirty="0" smtClean="0"/>
              <a:t> a group of parallel rays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270113"/>
            <a:ext cx="4600687" cy="25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Parts of a Light </a:t>
            </a:r>
            <a:r>
              <a:rPr lang="en-US" sz="4400" b="1" dirty="0"/>
              <a:t>W</a:t>
            </a:r>
            <a:r>
              <a:rPr lang="en-US" sz="4400" b="1" dirty="0" smtClean="0"/>
              <a:t>ave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5" y="1581374"/>
            <a:ext cx="10886739" cy="5066852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u="sng" dirty="0" smtClean="0"/>
              <a:t>Wavelength-</a:t>
            </a:r>
            <a:r>
              <a:rPr lang="en-US" sz="3200" dirty="0" smtClean="0"/>
              <a:t> the distance between two consecutive waves, usually measured crest-to-crest or trough-to-trough</a:t>
            </a:r>
          </a:p>
          <a:p>
            <a:r>
              <a:rPr lang="en-US" sz="3200" b="1" u="sng" dirty="0" smtClean="0"/>
              <a:t>Crest-</a:t>
            </a:r>
            <a:r>
              <a:rPr lang="en-US" sz="3200" dirty="0" smtClean="0"/>
              <a:t> the highest point on a wave</a:t>
            </a:r>
          </a:p>
          <a:p>
            <a:r>
              <a:rPr lang="en-US" sz="3200" b="1" u="sng" dirty="0" smtClean="0"/>
              <a:t>Trough-</a:t>
            </a:r>
            <a:r>
              <a:rPr lang="en-US" sz="3200" dirty="0" smtClean="0"/>
              <a:t> a valley between two waves or the lowest point of a wave</a:t>
            </a:r>
          </a:p>
          <a:p>
            <a:r>
              <a:rPr lang="en-US" sz="3200" b="1" u="sng" dirty="0" smtClean="0"/>
              <a:t>Frequency-</a:t>
            </a:r>
            <a:r>
              <a:rPr lang="en-US" sz="3200" dirty="0" smtClean="0"/>
              <a:t> the number of waves passing a given point in one second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***the greater the frequency, the greater the amount  		of energy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97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Draw a Light </a:t>
            </a:r>
            <a:r>
              <a:rPr lang="en-US" sz="4400" b="1" dirty="0"/>
              <a:t>W</a:t>
            </a:r>
            <a:r>
              <a:rPr lang="en-US" sz="4400" b="1" dirty="0" smtClean="0"/>
              <a:t>ave</a:t>
            </a:r>
            <a:endParaRPr lang="en-US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32" y="2459839"/>
            <a:ext cx="5057645" cy="3439199"/>
          </a:xfrm>
        </p:spPr>
      </p:pic>
    </p:spTree>
    <p:extLst>
      <p:ext uri="{BB962C8B-B14F-4D97-AF65-F5344CB8AC3E}">
        <p14:creationId xmlns:p14="http://schemas.microsoft.com/office/powerpoint/2010/main" val="206604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Light is a Form of Energy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073" y="1688951"/>
            <a:ext cx="10144461" cy="47010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Light waves are waves of </a:t>
            </a:r>
            <a:r>
              <a:rPr lang="en-US" sz="3200" b="1" u="sng" dirty="0" smtClean="0"/>
              <a:t>energy</a:t>
            </a:r>
          </a:p>
          <a:p>
            <a:r>
              <a:rPr lang="en-US" sz="3200" dirty="0" smtClean="0"/>
              <a:t>The amount of light in a wave is related to its </a:t>
            </a:r>
            <a:r>
              <a:rPr lang="en-US" sz="3200" b="1" u="sng" dirty="0" smtClean="0"/>
              <a:t>frequency</a:t>
            </a:r>
          </a:p>
          <a:p>
            <a:r>
              <a:rPr lang="en-US" sz="3200" b="1" u="sng" dirty="0" smtClean="0"/>
              <a:t>High </a:t>
            </a:r>
            <a:r>
              <a:rPr lang="en-US" sz="3200" dirty="0" smtClean="0"/>
              <a:t>frequency light has </a:t>
            </a:r>
            <a:r>
              <a:rPr lang="en-US" sz="3200" b="1" u="sng" dirty="0" smtClean="0"/>
              <a:t>high</a:t>
            </a:r>
            <a:r>
              <a:rPr lang="en-US" sz="3200" dirty="0" smtClean="0"/>
              <a:t> energy</a:t>
            </a:r>
          </a:p>
          <a:p>
            <a:r>
              <a:rPr lang="en-US" sz="3200" b="1" u="sng" dirty="0" smtClean="0"/>
              <a:t>Low</a:t>
            </a:r>
            <a:r>
              <a:rPr lang="en-US" sz="3200" dirty="0" smtClean="0"/>
              <a:t> frequency light has </a:t>
            </a:r>
            <a:r>
              <a:rPr lang="en-US" sz="3200" b="1" u="sng" dirty="0" smtClean="0"/>
              <a:t>low</a:t>
            </a:r>
            <a:r>
              <a:rPr lang="en-US" sz="3200" dirty="0" smtClean="0"/>
              <a:t> energy</a:t>
            </a:r>
          </a:p>
          <a:p>
            <a:r>
              <a:rPr lang="en-US" sz="3200" dirty="0" smtClean="0"/>
              <a:t>The more </a:t>
            </a:r>
            <a:r>
              <a:rPr lang="en-US" sz="3200" b="1" u="sng" dirty="0" smtClean="0"/>
              <a:t>wavelengths</a:t>
            </a:r>
            <a:r>
              <a:rPr lang="en-US" sz="3200" dirty="0" smtClean="0"/>
              <a:t> in a light wave in a given period of time, the </a:t>
            </a:r>
            <a:r>
              <a:rPr lang="en-US" sz="3200" b="1" u="sng" dirty="0" smtClean="0"/>
              <a:t>higher</a:t>
            </a:r>
            <a:r>
              <a:rPr lang="en-US" sz="3200" dirty="0" smtClean="0"/>
              <a:t> the energy level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09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Frequency of a Light </a:t>
            </a:r>
            <a:r>
              <a:rPr lang="en-US" sz="4400" b="1" dirty="0"/>
              <a:t>W</a:t>
            </a:r>
            <a:r>
              <a:rPr lang="en-US" sz="4400" b="1" dirty="0" smtClean="0"/>
              <a:t>ave</a:t>
            </a:r>
            <a:endParaRPr lang="en-US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353" y="2764715"/>
            <a:ext cx="4445771" cy="3179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27" y="1823954"/>
            <a:ext cx="5331983" cy="41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9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Electromagnetic Spectrum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315" y="1409252"/>
            <a:ext cx="9654297" cy="45019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entire range of electromagnetic radiation (light) is called the electromagnetic spectrum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26" y="2690142"/>
            <a:ext cx="6957526" cy="40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167" y="293312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Visible/White Light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8" y="1296076"/>
            <a:ext cx="11392348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Within the electromagnetic spectrum, the area that we see as light is known as “</a:t>
            </a:r>
            <a:r>
              <a:rPr lang="en-US" sz="3200" b="1" u="sng" dirty="0" smtClean="0"/>
              <a:t>visible light</a:t>
            </a:r>
            <a:r>
              <a:rPr lang="en-US" sz="3200" dirty="0" smtClean="0"/>
              <a:t>” or “</a:t>
            </a:r>
            <a:r>
              <a:rPr lang="en-US" sz="3200" b="1" u="sng" dirty="0" smtClean="0"/>
              <a:t>white light</a:t>
            </a:r>
            <a:r>
              <a:rPr lang="en-US" sz="3200" dirty="0" smtClean="0"/>
              <a:t>”</a:t>
            </a:r>
          </a:p>
          <a:p>
            <a:r>
              <a:rPr lang="en-US" sz="3200" dirty="0" smtClean="0"/>
              <a:t>Of the visible light, </a:t>
            </a:r>
            <a:r>
              <a:rPr lang="en-US" sz="3200" b="1" u="sng" dirty="0" smtClean="0"/>
              <a:t>red</a:t>
            </a:r>
            <a:r>
              <a:rPr lang="en-US" sz="3200" dirty="0" smtClean="0"/>
              <a:t> would have the </a:t>
            </a:r>
            <a:r>
              <a:rPr lang="en-US" sz="3200" b="1" u="sng" dirty="0" smtClean="0"/>
              <a:t>longest</a:t>
            </a:r>
            <a:r>
              <a:rPr lang="en-US" sz="3200" dirty="0" smtClean="0"/>
              <a:t> wavelength and </a:t>
            </a:r>
            <a:r>
              <a:rPr lang="en-US" sz="3200" b="1" u="sng" dirty="0" smtClean="0"/>
              <a:t>violet</a:t>
            </a:r>
            <a:r>
              <a:rPr lang="en-US" sz="3200" dirty="0" smtClean="0"/>
              <a:t> (purple) has the </a:t>
            </a:r>
            <a:r>
              <a:rPr lang="en-US" sz="3200" b="1" u="sng" dirty="0" smtClean="0"/>
              <a:t>shortest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3" y="4428791"/>
            <a:ext cx="7014343" cy="19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259</TotalTime>
  <Words>820</Words>
  <Application>Microsoft Macintosh PowerPoint</Application>
  <PresentationFormat>Widescreen</PresentationFormat>
  <Paragraphs>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Wisp</vt:lpstr>
      <vt:lpstr>Science SOL 5.3 Light</vt:lpstr>
      <vt:lpstr>What is Light?</vt:lpstr>
      <vt:lpstr>How Does Light Travel?</vt:lpstr>
      <vt:lpstr>Parts of a Light Wave</vt:lpstr>
      <vt:lpstr>Draw a Light Wave</vt:lpstr>
      <vt:lpstr>Light is a Form of Energy</vt:lpstr>
      <vt:lpstr>Frequency of a Light Wave</vt:lpstr>
      <vt:lpstr>Electromagnetic Spectrum</vt:lpstr>
      <vt:lpstr>Visible/White Light</vt:lpstr>
      <vt:lpstr>Visible/White Light</vt:lpstr>
      <vt:lpstr>How Light Passes Through Objects</vt:lpstr>
      <vt:lpstr>Transparent</vt:lpstr>
      <vt:lpstr>Translucent</vt:lpstr>
      <vt:lpstr>Opaque</vt:lpstr>
      <vt:lpstr>When Light Hits an Object</vt:lpstr>
      <vt:lpstr>Reflection</vt:lpstr>
      <vt:lpstr>Law of Reflection</vt:lpstr>
      <vt:lpstr>Reflecting Colors</vt:lpstr>
      <vt:lpstr>Black and White</vt:lpstr>
      <vt:lpstr>Refraction</vt:lpstr>
      <vt:lpstr>Refraction</vt:lpstr>
      <vt:lpstr>Examples of Refraction</vt:lpstr>
      <vt:lpstr>Prisms</vt:lpstr>
      <vt:lpstr>Rainbows</vt:lpstr>
    </vt:vector>
  </TitlesOfParts>
  <Company>KGCS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SOL 5.3 Light</dc:title>
  <dc:creator>Jean Scott</dc:creator>
  <cp:lastModifiedBy>Microsoft Office User</cp:lastModifiedBy>
  <cp:revision>31</cp:revision>
  <cp:lastPrinted>2016-03-16T14:10:36Z</cp:lastPrinted>
  <dcterms:created xsi:type="dcterms:W3CDTF">2016-03-15T16:07:58Z</dcterms:created>
  <dcterms:modified xsi:type="dcterms:W3CDTF">2020-04-23T15:41:11Z</dcterms:modified>
</cp:coreProperties>
</file>