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p:cViewPr varScale="1">
        <p:scale>
          <a:sx n="57" d="100"/>
          <a:sy n="57"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12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BB9916C-94BF-46DE-9054-A9E21E9F22B3}" type="datetimeFigureOut">
              <a:rPr lang="en-US" smtClean="0"/>
              <a:t>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98141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3848324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10606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32747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3226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165529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2900146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408777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200877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9916C-94BF-46DE-9054-A9E21E9F22B3}"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296494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B9916C-94BF-46DE-9054-A9E21E9F22B3}"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14333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B9916C-94BF-46DE-9054-A9E21E9F22B3}" type="datetimeFigureOut">
              <a:rPr lang="en-US" smtClean="0"/>
              <a:t>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342858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B9916C-94BF-46DE-9054-A9E21E9F22B3}" type="datetimeFigureOut">
              <a:rPr lang="en-US" smtClean="0"/>
              <a:t>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233429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9916C-94BF-46DE-9054-A9E21E9F22B3}" type="datetimeFigureOut">
              <a:rPr lang="en-US" smtClean="0"/>
              <a:t>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150289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9916C-94BF-46DE-9054-A9E21E9F22B3}"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232953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9916C-94BF-46DE-9054-A9E21E9F22B3}"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6CB7-0449-4589-AE26-CDC5304C70C8}" type="slidenum">
              <a:rPr lang="en-US" smtClean="0"/>
              <a:t>‹#›</a:t>
            </a:fld>
            <a:endParaRPr lang="en-US"/>
          </a:p>
        </p:txBody>
      </p:sp>
    </p:spTree>
    <p:extLst>
      <p:ext uri="{BB962C8B-B14F-4D97-AF65-F5344CB8AC3E}">
        <p14:creationId xmlns:p14="http://schemas.microsoft.com/office/powerpoint/2010/main" val="34617284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BB9916C-94BF-46DE-9054-A9E21E9F22B3}" type="datetimeFigureOut">
              <a:rPr lang="en-US" smtClean="0"/>
              <a:t>5/20/20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E906CB7-0449-4589-AE26-CDC5304C70C8}" type="slidenum">
              <a:rPr lang="en-US" smtClean="0"/>
              <a:t>‹#›</a:t>
            </a:fld>
            <a:endParaRPr lang="en-US"/>
          </a:p>
        </p:txBody>
      </p:sp>
    </p:spTree>
    <p:extLst>
      <p:ext uri="{BB962C8B-B14F-4D97-AF65-F5344CB8AC3E}">
        <p14:creationId xmlns:p14="http://schemas.microsoft.com/office/powerpoint/2010/main" val="11607309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Mq9r4TMv8gCFYIpPgodMQwFnA&amp;url=http://climatekids.nasa.gov/ocean/&amp;psig=AFQjCNHpctXK7FsTYIxlmZsLl9MS-WgSRw&amp;ust=1444830679535832" TargetMode="Externa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google.com/url?sa=i&amp;rct=j&amp;q=&amp;esrc=s&amp;source=images&amp;cd=&amp;cad=rja&amp;uact=8&amp;ved=0CAcQjRxqFQoTCObEzo3Ov8gCFQxxPgodG6kOZA&amp;url=http://www.windows2universe.org/earth/Water/deep_ocean.html&amp;bvm=bv.104819420,d.cWw&amp;psig=AFQjCNEJtuUQPlAi72mBAoEaWjDljiOn4Q&amp;ust=1444831262620081" TargetMode="External"/><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NqP-4nNv8gCFcZVPgodIlkEtw&amp;url=http://www.uen.org/core/science/sciber/sciber9/stand-4/2c.shtml&amp;bvm=bv.104819420,d.cWw&amp;psig=AFQjCNHs6JdpCMz5AZWCkJRHrgBkcesZNg&amp;ust=144483099569979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Mjf6srOv8gCFYhxPgodm2oI6A&amp;url=http://www.sott.net/article/215131-Europe-is-Expected-to-Have-the-Worst-Winter-in-the-Last-1000-Years&amp;bvm=bv.104819420,d.cWw&amp;psig=AFQjCNEcqFR55ZXOYWd23talN-XLR4qW0w&amp;ust=1444831410011987" TargetMode="External"/><Relationship Id="rId3"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hyperlink" Target="https://www.google.com/url?sa=i&amp;rct=j&amp;q=&amp;esrc=s&amp;source=images&amp;cd=&amp;cad=rja&amp;uact=8&amp;ved=0CAcQjRxqFQoTCPS3zNHPv8gCFQR0PgodNzMJAQ&amp;url=https://en.wikibooks.org/wiki/Adventist_Youth_Honors_Answer_Book/Nature/Stars_-_Advanced_(General_Conference)&amp;bvm=bv.104819420,d.cWw&amp;psig=AFQjCNHicNcojWeKPW2aDPHaDJfhDi3nwA&amp;ust=1444831650779450"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Mqr3MjPv8gCFQYbPgod1s8D0g&amp;url=http://oceanservice.noaa.gov/education/kits/tides/media/supp_tide03.html&amp;bvm=bv.104819420,d.cWw&amp;psig=AFQjCNHicNcojWeKPW2aDPHaDJfhDi3nwA&amp;ust=144483165077945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google.com/url?sa=i&amp;rct=j&amp;q=&amp;esrc=s&amp;source=images&amp;cd=&amp;cad=rja&amp;uact=8&amp;ved=0CAcQjRxqFQoTCIfi1sjQv8gCFchtPgodKD0BUQ&amp;url=http://gakuran.com/colour-in-the-deep-sea/&amp;bvm=bv.104819420,d.cWw&amp;psig=AFQjCNHhth8q8ZPTHzxQz6lUMVSjkwzRfg&amp;ust=1444831794833393" TargetMode="External"/><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OLt2aLQv8gCFQZyPgodo-sCcA&amp;url=http://www.buzzle.com/articles/interesting-facts-about-the-aphotic-midnight-zone-of-the-ocean.html&amp;bvm=bv.104819420,d.cWw&amp;psig=AFQjCNHhth8q8ZPTHzxQz6lUMVSjkwzRfg&amp;ust=144483179483339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OLt2aLQv8gCFQZyPgodo-sCcA&amp;url=http://www.buzzle.com/articles/interesting-facts-about-the-aphotic-midnight-zone-of-the-ocean.html&amp;bvm=bv.104819420,d.cWw&amp;psig=AFQjCNHhth8q8ZPTHzxQz6lUMVSjkwzRfg&amp;ust=1444831794833393" TargetMode="Externa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OvUifrQv8gCFUmCPgodeLsLxw&amp;url=http://www.vims.edu/research/units/labgroups/zooplankton_ecology/index.php&amp;bvm=bv.104819420,d.cWw&amp;psig=AFQjCNEPWERQV_DdDP7VpC6M94KQ-oqpzA&amp;ust=1444832041409940" TargetMode="Externa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google.com/url?sa=i&amp;rct=j&amp;q=&amp;esrc=s&amp;source=images&amp;cd=&amp;cad=rja&amp;uact=8&amp;ved=0CAcQjRxqFQoTCM78yNLVv8gCFcPYPgodxTsGdw&amp;url=http://www.smithsonianmag.com/science-nature/vanishing-marine-algae-can-be-monitored-from-a-boat-with-your-smartphone-2785190/&amp;bvm=bv.104819420,d.cWw&amp;psig=AFQjCNHxH2rGsKV5NmZuimTr-yekDkao-w&amp;ust=1444832086729490" TargetMode="External"/><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LnZtpjRv8gCFQFzPgodfagNbA&amp;url=http://www.astrologyzine.com/frequensea-phytoplankton.shtml&amp;bvm=bv.104819420,d.cWw&amp;psig=AFQjCNHxH2rGsKV5NmZuimTr-yekDkao-w&amp;ust=144483208672949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OLt2aLQv8gCFQZyPgodo-sCcA&amp;url=http://www.buzzle.com/articles/interesting-facts-about-the-aphotic-midnight-zone-of-the-ocean.html&amp;bvm=bv.104819420,d.cWw&amp;psig=AFQjCNHhth8q8ZPTHzxQz6lUMVSjkwzRfg&amp;ust=1444831794833393" TargetMode="Externa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OLt2aLQv8gCFQZyPgodo-sCcA&amp;url=http://www.buzzle.com/articles/interesting-facts-about-the-aphotic-midnight-zone-of-the-ocean.html&amp;bvm=bv.104819420,d.cWw&amp;psig=AFQjCNHhth8q8ZPTHzxQz6lUMVSjkwzRfg&amp;ust=1444831794833393" TargetMode="Externa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K3wq_XVv8gCFQM0PgodlEkPug&amp;url=http://oceanservice.noaa.gov/facts/light_travel.html&amp;bvm=bv.104819420,d.cWw&amp;psig=AFQjCNFYWR9hk2tr_ihztqg0rBQnoqpxFQ&amp;ust=1444833357772352" TargetMode="Externa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google.com/url?sa=i&amp;rct=j&amp;q=&amp;esrc=s&amp;source=images&amp;cd=&amp;cad=rja&amp;uact=8&amp;ved=0CAcQjRxqFQoTCKvByYHXv8gCFYQ-PgodISkMPQ&amp;url=http://www.reefcentral.com/forums/showthread.php?t=2272959&amp;bvm=bv.104819420,d.cWw&amp;psig=AFQjCNHxDpIkDle0Y6llr42W_iwYGckDxg&amp;ust=1444833651532243" TargetMode="External"/><Relationship Id="rId5" Type="http://schemas.openxmlformats.org/officeDocument/2006/relationships/image" Target="../media/image21.jpeg"/><Relationship Id="rId6" Type="http://schemas.openxmlformats.org/officeDocument/2006/relationships/hyperlink" Target="http://www.google.com/url?sa=i&amp;rct=j&amp;q=&amp;esrc=s&amp;source=images&amp;cd=&amp;cad=rja&amp;uact=8&amp;ved=0CAcQjRxqFQoTCK_nmrPXv8gCFYIpPgodMQwFnA&amp;url=http://www.westfield.ma.edu/personalpages/draker/edcom/final/webprojects/sp06/coral/index.html&amp;bvm=bv.104819420,d.cWw&amp;psig=AFQjCNFFL27SKwkuuNYn74eEUxiD_MGohg&amp;ust=1444833727007210" TargetMode="External"/><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P7W1LXWv8gCFYVxPgodR_wHXA&amp;url=http://www.aquarist-classifieds.co.uk/php/detail62_244152.php&amp;bvm=bv.104819420,d.cWw&amp;psig=AFQjCNFeeZUsTTWgvnZcPUOCLzGAN0DYKw&amp;ust=144483349227510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www.google.com/url?sa=i&amp;rct=j&amp;q=&amp;esrc=s&amp;source=images&amp;cd=&amp;cad=rja&amp;uact=8&amp;ved=0CAcQjRxqFQoTCNDZl8nYv8gCFYNVPgodRGYGYA&amp;url=http://www.the-great-barrier-reef-experience.com/great-barrier-reef-location.html&amp;bvm=bv.104819420,d.cWw&amp;psig=AFQjCNEKtzKkVKa-_90i6xsFKDoNzMng5A&amp;ust=1444834075839704" TargetMode="External"/><Relationship Id="rId5" Type="http://schemas.openxmlformats.org/officeDocument/2006/relationships/image" Target="../media/image24.gif"/><Relationship Id="rId6" Type="http://schemas.openxmlformats.org/officeDocument/2006/relationships/hyperlink" Target="http://www.google.com/url?sa=i&amp;rct=j&amp;q=&amp;esrc=s&amp;source=images&amp;cd=&amp;cad=rja&amp;uact=8&amp;ved=0CAcQjRxqFQoTCJ-TwIrYv8gCFQl7PgodlJAP6w&amp;url=http://totalsolareclipses.com/great-barrier-reef&amp;bvm=bv.104819420,d.cWw&amp;psig=AFQjCNGdaM95pvf2_jurbbuPHN0fOEdOJA&amp;ust=1444833932205371" TargetMode="External"/><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KOU8ObXv8gCFch6Pgod84cNmg&amp;url=http://www.coris.noaa.gov/about/what_are/&amp;bvm=bv.104819420,d.cWw&amp;psig=AFQjCNER4BBIS3RAlOimwHYJ-W0yMUvy_w&amp;ust=144483381284180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KSIvq3Zv8gCFQIRPgodygwLRg&amp;url=http://discoverthecoralreef.weebly.com/food-web.html&amp;bvm=bv.104819420,d.cWw&amp;psig=AFQjCNE1hMdLdxZgXe9BJeRqrbiA-MLjeQ&amp;ust=1444834220820655" TargetMode="Externa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PaQmoDqtcgCFYQ4PgodI5cMRw&amp;url=http://dictionary.reference.com/browse/continental-rise&amp;psig=AFQjCNHckJxkfdjxMibQTuAa4G4RrsbE_Q&amp;ust=1444495147839762" TargetMode="Externa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google.com/url?sa=i&amp;rct=j&amp;q=&amp;esrc=s&amp;source=images&amp;cd=&amp;cad=rja&amp;uact=8&amp;ved=0CAcQjRxqFQoTCM24l-Pav8gCFcsyPgodbg4GYw&amp;url=http://thomasj4lm.hubpages.com/hub/endangered-coral-reefs&amp;bvm=bv.104819420,d.cWw&amp;psig=AFQjCNHdztU7D5zVpqPhbXhMMnmrR2VDTw&amp;ust=1444834616744268" TargetMode="External"/><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NibidPav8gCFUE6Pgodw5QMYw&amp;url=http://www.cnn.com/2014/06/18/world/asia/australia-great-barrier-reef-whc/&amp;bvm=bv.104819420,d.cWw&amp;psig=AFQjCNHdztU7D5zVpqPhbXhMMnmrR2VDTw&amp;ust=144483461674426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PaQmoDqtcgCFYQ4PgodI5cMRw&amp;url=http://dictionary.reference.com/browse/continental-rise&amp;psig=AFQjCNHckJxkfdjxMibQTuAa4G4RrsbE_Q&amp;ust=1444495147839762" TargetMode="Externa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PaQmoDqtcgCFYQ4PgodI5cMRw&amp;url=http://dictionary.reference.com/browse/continental-rise&amp;psig=AFQjCNHckJxkfdjxMibQTuAa4G4RrsbE_Q&amp;ust=1444495147839762" TargetMode="Externa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PnQkoz0tcgCFYEdPgodUGAG2g&amp;url=http://www.solpass.org/5s/AP/5.6scienceactivity.htm&amp;bvm=bv.104819420,d.cWw&amp;psig=AFQjCNFYEOrmp_9B5Shao-HYftWUbu2jbQ&amp;ust=1444497879489416" TargetMode="Externa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google.com/url?sa=i&amp;rct=j&amp;q=&amp;esrc=s&amp;source=images&amp;cd=&amp;cad=rja&amp;uact=8&amp;ved=0CAcQjRxqFQoTCNmtoPb0tcgCFU3-gAodAu4Jgw&amp;url=http://www.whoi.edu/page.do?pid=33775&amp;bvm=bv.104819420,d.cWw&amp;psig=AFQjCNGwdzfwPWbUguWm3YcADJGwfQZlwg&amp;ust=1444498069807439"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PnQkoz0tcgCFYEdPgodUGAG2g&amp;url=http://www.solpass.org/5s/AP/5.6scienceactivity.htm&amp;bvm=bv.104819420,d.cWw&amp;psig=AFQjCNFYEOrmp_9B5Shao-HYftWUbu2jbQ&amp;ust=144449787948941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xqFQoTCL3kw7XMv8gCFUI3Pgod2sICvg&amp;url=http://www.slideshare.net/sumaiahalghamdi/stratification-of-water-environments&amp;bvm=bv.104819420,d.cWw&amp;psig=AFQjCNHtIbA7k5D52hYNk1NS3bcmY3dA5w&amp;ust=1444830809767351" TargetMode="Externa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sol 5.6 oceans</a:t>
            </a:r>
            <a:endParaRPr lang="en-US" dirty="0"/>
          </a:p>
        </p:txBody>
      </p:sp>
      <p:sp>
        <p:nvSpPr>
          <p:cNvPr id="3" name="Subtitle 2"/>
          <p:cNvSpPr>
            <a:spLocks noGrp="1"/>
          </p:cNvSpPr>
          <p:nvPr>
            <p:ph type="subTitle" idx="1"/>
          </p:nvPr>
        </p:nvSpPr>
        <p:spPr/>
        <p:txBody>
          <a:bodyPr/>
          <a:lstStyle/>
          <a:p>
            <a:r>
              <a:rPr lang="en-US" dirty="0" smtClean="0"/>
              <a:t>Mrs. Scott</a:t>
            </a:r>
            <a:endParaRPr lang="en-US" dirty="0"/>
          </a:p>
        </p:txBody>
      </p:sp>
    </p:spTree>
    <p:extLst>
      <p:ext uri="{BB962C8B-B14F-4D97-AF65-F5344CB8AC3E}">
        <p14:creationId xmlns:p14="http://schemas.microsoft.com/office/powerpoint/2010/main" val="184899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salt get into the ocean?</a:t>
            </a:r>
          </a:p>
        </p:txBody>
      </p:sp>
      <p:sp>
        <p:nvSpPr>
          <p:cNvPr id="3" name="Content Placeholder 2"/>
          <p:cNvSpPr>
            <a:spLocks noGrp="1"/>
          </p:cNvSpPr>
          <p:nvPr>
            <p:ph idx="1"/>
          </p:nvPr>
        </p:nvSpPr>
        <p:spPr/>
        <p:txBody>
          <a:bodyPr>
            <a:normAutofit fontScale="92500"/>
          </a:bodyPr>
          <a:lstStyle/>
          <a:p>
            <a:pPr lvl="0"/>
            <a:r>
              <a:rPr lang="en-US" dirty="0"/>
              <a:t>Marine (living in the water) organisms are dependent upon these dissolved gases (oxygen, nitrogen, and carbon dioxide) for survival.</a:t>
            </a:r>
          </a:p>
          <a:p>
            <a:pPr lvl="0"/>
            <a:r>
              <a:rPr lang="en-US" dirty="0"/>
              <a:t>The salinity of the ocean water changes depending on the location, amount of rainfall, air temperature, and geography of land around it.</a:t>
            </a:r>
          </a:p>
          <a:p>
            <a:pPr lvl="0"/>
            <a:r>
              <a:rPr lang="en-US" dirty="0"/>
              <a:t>Some ocean water is very diluted by the fresh water that runs off into it (rivers).</a:t>
            </a:r>
          </a:p>
          <a:p>
            <a:pPr lvl="0"/>
            <a:r>
              <a:rPr lang="en-US" dirty="0"/>
              <a:t>Brackish water is part fresh water and part salt water. Estuaries where fresh river water runs into the ocean is an example of brackish water. The Chesapeake Bay is an excellent example of an estuary.</a:t>
            </a:r>
          </a:p>
          <a:p>
            <a:endParaRPr lang="en-US" dirty="0"/>
          </a:p>
        </p:txBody>
      </p:sp>
      <p:pic>
        <p:nvPicPr>
          <p:cNvPr id="4" name="irc_mi" descr="http://climatekids.nasa.gov/review/ocean/salinit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41310" y="3976505"/>
            <a:ext cx="3387707" cy="2528719"/>
          </a:xfrm>
          <a:prstGeom prst="rect">
            <a:avLst/>
          </a:prstGeom>
          <a:noFill/>
          <a:ln>
            <a:noFill/>
          </a:ln>
        </p:spPr>
      </p:pic>
    </p:spTree>
    <p:extLst>
      <p:ext uri="{BB962C8B-B14F-4D97-AF65-F5344CB8AC3E}">
        <p14:creationId xmlns:p14="http://schemas.microsoft.com/office/powerpoint/2010/main" val="393629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motions of ocean water</a:t>
            </a:r>
            <a:endParaRPr lang="en-US" dirty="0"/>
          </a:p>
        </p:txBody>
      </p:sp>
      <p:sp>
        <p:nvSpPr>
          <p:cNvPr id="3" name="Content Placeholder 2"/>
          <p:cNvSpPr>
            <a:spLocks noGrp="1"/>
          </p:cNvSpPr>
          <p:nvPr>
            <p:ph idx="1"/>
          </p:nvPr>
        </p:nvSpPr>
        <p:spPr/>
        <p:txBody>
          <a:bodyPr>
            <a:normAutofit/>
          </a:bodyPr>
          <a:lstStyle/>
          <a:p>
            <a:pPr lvl="0"/>
            <a:r>
              <a:rPr lang="en-US" sz="2800" b="1" u="sng" dirty="0" smtClean="0"/>
              <a:t>Currents</a:t>
            </a:r>
            <a:endParaRPr lang="en-US" sz="2800" b="1" u="sng" dirty="0"/>
          </a:p>
          <a:p>
            <a:pPr lvl="0"/>
            <a:r>
              <a:rPr lang="en-US" sz="2800" b="1" u="sng" dirty="0" smtClean="0"/>
              <a:t>Waves</a:t>
            </a:r>
            <a:endParaRPr lang="en-US" sz="2800" b="1" u="sng" dirty="0"/>
          </a:p>
          <a:p>
            <a:pPr lvl="0"/>
            <a:r>
              <a:rPr lang="en-US" sz="2800" b="1" u="sng" dirty="0" smtClean="0"/>
              <a:t>Tides</a:t>
            </a:r>
            <a:endParaRPr lang="en-US" sz="2800" b="1" u="sng" dirty="0"/>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631" y="499535"/>
            <a:ext cx="5817736" cy="3636085"/>
          </a:xfrm>
          <a:prstGeom prst="rect">
            <a:avLst/>
          </a:prstGeom>
        </p:spPr>
      </p:pic>
    </p:spTree>
    <p:extLst>
      <p:ext uri="{BB962C8B-B14F-4D97-AF65-F5344CB8AC3E}">
        <p14:creationId xmlns:p14="http://schemas.microsoft.com/office/powerpoint/2010/main" val="159903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currents</a:t>
            </a:r>
            <a:endParaRPr lang="en-US" dirty="0"/>
          </a:p>
        </p:txBody>
      </p:sp>
      <p:sp>
        <p:nvSpPr>
          <p:cNvPr id="3" name="Content Placeholder 2"/>
          <p:cNvSpPr>
            <a:spLocks noGrp="1"/>
          </p:cNvSpPr>
          <p:nvPr>
            <p:ph idx="1"/>
          </p:nvPr>
        </p:nvSpPr>
        <p:spPr/>
        <p:txBody>
          <a:bodyPr/>
          <a:lstStyle/>
          <a:p>
            <a:pPr lvl="0"/>
            <a:r>
              <a:rPr lang="en-US" dirty="0"/>
              <a:t>Global ocean currents help to regulate the world’s climate and have important effects on marine life. They are composed of </a:t>
            </a:r>
            <a:r>
              <a:rPr lang="en-US" b="1" dirty="0"/>
              <a:t>deep ocean currents</a:t>
            </a:r>
            <a:r>
              <a:rPr lang="en-US" dirty="0"/>
              <a:t> and </a:t>
            </a:r>
            <a:r>
              <a:rPr lang="en-US" b="1" dirty="0"/>
              <a:t>surface currents</a:t>
            </a:r>
            <a:r>
              <a:rPr lang="en-US" dirty="0"/>
              <a:t>.</a:t>
            </a:r>
          </a:p>
          <a:p>
            <a:endParaRPr lang="en-US" dirty="0"/>
          </a:p>
        </p:txBody>
      </p:sp>
      <p:pic>
        <p:nvPicPr>
          <p:cNvPr id="4" name="irc_mi" descr="http://www.uen.org/core/science/sciber/sciber9/images/surface-current.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917628" y="2850160"/>
            <a:ext cx="4014395" cy="3703637"/>
          </a:xfrm>
          <a:prstGeom prst="rect">
            <a:avLst/>
          </a:prstGeom>
          <a:noFill/>
          <a:ln>
            <a:noFill/>
          </a:ln>
        </p:spPr>
      </p:pic>
      <p:pic>
        <p:nvPicPr>
          <p:cNvPr id="5" name="irc_mi" descr="https://www.windows2universe.org/earth/Water/images/ocean_currents.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238052" y="2905833"/>
            <a:ext cx="4502093" cy="3592289"/>
          </a:xfrm>
          <a:prstGeom prst="rect">
            <a:avLst/>
          </a:prstGeom>
          <a:noFill/>
          <a:ln>
            <a:noFill/>
          </a:ln>
        </p:spPr>
      </p:pic>
    </p:spTree>
    <p:extLst>
      <p:ext uri="{BB962C8B-B14F-4D97-AF65-F5344CB8AC3E}">
        <p14:creationId xmlns:p14="http://schemas.microsoft.com/office/powerpoint/2010/main" val="218140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currents</a:t>
            </a:r>
            <a:endParaRPr lang="en-US" dirty="0"/>
          </a:p>
        </p:txBody>
      </p:sp>
      <p:sp>
        <p:nvSpPr>
          <p:cNvPr id="3" name="Content Placeholder 2"/>
          <p:cNvSpPr>
            <a:spLocks noGrp="1"/>
          </p:cNvSpPr>
          <p:nvPr>
            <p:ph idx="1"/>
          </p:nvPr>
        </p:nvSpPr>
        <p:spPr/>
        <p:txBody>
          <a:bodyPr/>
          <a:lstStyle/>
          <a:p>
            <a:r>
              <a:rPr lang="en-US" sz="2400" b="1" u="sng" dirty="0" smtClean="0"/>
              <a:t>Current:</a:t>
            </a:r>
            <a:r>
              <a:rPr lang="en-US" sz="2400" dirty="0" smtClean="0"/>
              <a:t> </a:t>
            </a:r>
            <a:r>
              <a:rPr lang="en-US" sz="2400" dirty="0"/>
              <a:t>refers to the motion of the water and is like a river within the ocean, flowing from one place to another. These currents are caused by differences in water temperatures, differences in water density, and by wind. Currents are responsible for a vast amount of movement of water found in the Earth’s oceans.</a:t>
            </a:r>
          </a:p>
          <a:p>
            <a:endParaRPr lang="en-US" dirty="0"/>
          </a:p>
        </p:txBody>
      </p:sp>
    </p:spTree>
    <p:extLst>
      <p:ext uri="{BB962C8B-B14F-4D97-AF65-F5344CB8AC3E}">
        <p14:creationId xmlns:p14="http://schemas.microsoft.com/office/powerpoint/2010/main" val="88357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currents</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t>Ocean Currents</a:t>
            </a:r>
            <a:r>
              <a:rPr lang="en-US" dirty="0" smtClean="0"/>
              <a:t>: </a:t>
            </a:r>
            <a:r>
              <a:rPr lang="en-US" dirty="0"/>
              <a:t>(including the Gulf Stream) are caused by wind patterns (surface current) and the differences in water densities (deep ocean currents due to salinity and temperature differences). Ocean currents travel in a circular pattern and affect the mixing of ocean waters. This can affect plant and animal populations and navigation routes.</a:t>
            </a:r>
          </a:p>
          <a:p>
            <a:pPr lvl="0"/>
            <a:r>
              <a:rPr lang="en-US" dirty="0"/>
              <a:t>Migration routes of animals rely upon currents.</a:t>
            </a:r>
          </a:p>
          <a:p>
            <a:pPr lvl="0"/>
            <a:r>
              <a:rPr lang="en-US" dirty="0"/>
              <a:t>Ships need to detour around currents so they do not have to go against their force.</a:t>
            </a:r>
          </a:p>
          <a:p>
            <a:r>
              <a:rPr lang="en-US" dirty="0"/>
              <a:t>-Colder water sinks because it is denser (particles are closer together) and flows as deep ocean currents.</a:t>
            </a:r>
          </a:p>
        </p:txBody>
      </p:sp>
    </p:spTree>
    <p:extLst>
      <p:ext uri="{BB962C8B-B14F-4D97-AF65-F5344CB8AC3E}">
        <p14:creationId xmlns:p14="http://schemas.microsoft.com/office/powerpoint/2010/main" val="360688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currents</a:t>
            </a:r>
            <a:endParaRPr lang="en-US" dirty="0"/>
          </a:p>
        </p:txBody>
      </p:sp>
      <p:sp>
        <p:nvSpPr>
          <p:cNvPr id="3" name="Content Placeholder 2"/>
          <p:cNvSpPr>
            <a:spLocks noGrp="1"/>
          </p:cNvSpPr>
          <p:nvPr>
            <p:ph idx="1"/>
          </p:nvPr>
        </p:nvSpPr>
        <p:spPr>
          <a:xfrm>
            <a:off x="684212" y="311972"/>
            <a:ext cx="9610856" cy="4561242"/>
          </a:xfrm>
        </p:spPr>
        <p:txBody>
          <a:bodyPr>
            <a:normAutofit fontScale="92500"/>
          </a:bodyPr>
          <a:lstStyle/>
          <a:p>
            <a:r>
              <a:rPr lang="en-US" sz="2400" b="1" u="sng" dirty="0" smtClean="0"/>
              <a:t>Deep Ocean Currents</a:t>
            </a:r>
            <a:r>
              <a:rPr lang="en-US" sz="2400" dirty="0" smtClean="0"/>
              <a:t>: </a:t>
            </a:r>
            <a:r>
              <a:rPr lang="en-US" sz="2400" dirty="0"/>
              <a:t>are created by differences in water density. Saltier (denser) water sinks and displaces water that is warmer and less salty and dense. The deep, dense water moves slowly across the ocean floor and eventually rises in warmer latitudes. These currents are connected, and are sometimes called the ocean “conveyor belt”. One circuit can take 1,000 years to complete</a:t>
            </a:r>
            <a:r>
              <a:rPr lang="en-US" sz="2400" dirty="0" smtClean="0"/>
              <a:t>.</a:t>
            </a:r>
            <a:endParaRPr lang="en-US" sz="2400" dirty="0"/>
          </a:p>
          <a:p>
            <a:r>
              <a:rPr lang="en-US" sz="2400" b="1" u="sng" dirty="0" smtClean="0"/>
              <a:t>Surface Currents: </a:t>
            </a:r>
            <a:r>
              <a:rPr lang="en-US" sz="2400" dirty="0"/>
              <a:t>are driven by wind. Depending on the seasons and on climate fluctuations, the exact position of the surface currents varies. Warm water near the equator is pushed by normally strong winds toward the poles and begins to cool. In a few regions, such as the North Atlantic, cold, salty water sinks to the ocean floor. This water then travels in the deep ocean.</a:t>
            </a:r>
          </a:p>
          <a:p>
            <a:endParaRPr lang="en-US" dirty="0"/>
          </a:p>
        </p:txBody>
      </p:sp>
    </p:spTree>
    <p:extLst>
      <p:ext uri="{BB962C8B-B14F-4D97-AF65-F5344CB8AC3E}">
        <p14:creationId xmlns:p14="http://schemas.microsoft.com/office/powerpoint/2010/main" val="422716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currents</a:t>
            </a:r>
            <a:endParaRPr lang="en-US" dirty="0"/>
          </a:p>
        </p:txBody>
      </p:sp>
      <p:sp>
        <p:nvSpPr>
          <p:cNvPr id="3" name="Content Placeholder 2"/>
          <p:cNvSpPr>
            <a:spLocks noGrp="1"/>
          </p:cNvSpPr>
          <p:nvPr>
            <p:ph idx="1"/>
          </p:nvPr>
        </p:nvSpPr>
        <p:spPr>
          <a:xfrm>
            <a:off x="791788" y="287767"/>
            <a:ext cx="8534400" cy="3615267"/>
          </a:xfrm>
        </p:spPr>
        <p:txBody>
          <a:bodyPr/>
          <a:lstStyle/>
          <a:p>
            <a:r>
              <a:rPr lang="en-US" sz="2400" b="1" u="sng" dirty="0" smtClean="0"/>
              <a:t>The Gulf Stream: </a:t>
            </a:r>
            <a:r>
              <a:rPr lang="en-US" sz="2400" dirty="0"/>
              <a:t>a powerful warm current that flows in the Atlantic from the tip of Florida, up the coast of the United States, and then over to Europe. The Gulf Stream has a large impact on the climate of the eastern U.S. and Western Europe. It makes Western and especially Northern Europe warmer than they otherwise would be.</a:t>
            </a:r>
          </a:p>
          <a:p>
            <a:endParaRPr lang="en-US" dirty="0"/>
          </a:p>
        </p:txBody>
      </p:sp>
      <p:pic>
        <p:nvPicPr>
          <p:cNvPr id="4" name="irc_mi" descr="http://www.sott.net/image/s2/43662/full/gulf_stream.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8436" y="2963264"/>
            <a:ext cx="4783455" cy="3751897"/>
          </a:xfrm>
          <a:prstGeom prst="rect">
            <a:avLst/>
          </a:prstGeom>
          <a:noFill/>
          <a:ln>
            <a:noFill/>
          </a:ln>
        </p:spPr>
      </p:pic>
    </p:spTree>
    <p:extLst>
      <p:ext uri="{BB962C8B-B14F-4D97-AF65-F5344CB8AC3E}">
        <p14:creationId xmlns:p14="http://schemas.microsoft.com/office/powerpoint/2010/main" val="308428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a:t>
            </a:r>
            <a:endParaRPr lang="en-US" dirty="0"/>
          </a:p>
        </p:txBody>
      </p:sp>
      <p:sp>
        <p:nvSpPr>
          <p:cNvPr id="3" name="Content Placeholder 2"/>
          <p:cNvSpPr>
            <a:spLocks noGrp="1"/>
          </p:cNvSpPr>
          <p:nvPr>
            <p:ph idx="1"/>
          </p:nvPr>
        </p:nvSpPr>
        <p:spPr/>
        <p:txBody>
          <a:bodyPr/>
          <a:lstStyle/>
          <a:p>
            <a:r>
              <a:rPr lang="en-US" dirty="0"/>
              <a:t>Draw the parts of the wave and label the following:</a:t>
            </a:r>
          </a:p>
          <a:p>
            <a:pPr marL="0" lvl="0" indent="0">
              <a:buNone/>
            </a:pPr>
            <a:r>
              <a:rPr lang="en-US" dirty="0" smtClean="0"/>
              <a:t>	Crest</a:t>
            </a:r>
            <a:r>
              <a:rPr lang="en-US" dirty="0"/>
              <a:t>, trough, wave length, and wave height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263" y="3380761"/>
            <a:ext cx="5980952" cy="2742857"/>
          </a:xfrm>
          <a:prstGeom prst="rect">
            <a:avLst/>
          </a:prstGeom>
        </p:spPr>
      </p:pic>
    </p:spTree>
    <p:extLst>
      <p:ext uri="{BB962C8B-B14F-4D97-AF65-F5344CB8AC3E}">
        <p14:creationId xmlns:p14="http://schemas.microsoft.com/office/powerpoint/2010/main" val="29739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a:t>
            </a:r>
            <a:endParaRPr lang="en-US" dirty="0"/>
          </a:p>
        </p:txBody>
      </p:sp>
      <p:sp>
        <p:nvSpPr>
          <p:cNvPr id="3" name="Content Placeholder 2"/>
          <p:cNvSpPr>
            <a:spLocks noGrp="1"/>
          </p:cNvSpPr>
          <p:nvPr>
            <p:ph sz="half" idx="1"/>
          </p:nvPr>
        </p:nvSpPr>
        <p:spPr/>
        <p:txBody>
          <a:bodyPr>
            <a:normAutofit lnSpcReduction="10000"/>
          </a:bodyPr>
          <a:lstStyle/>
          <a:p>
            <a:pPr lvl="0"/>
            <a:r>
              <a:rPr lang="en-US" b="1" u="sng" dirty="0"/>
              <a:t>Crest:</a:t>
            </a:r>
            <a:r>
              <a:rPr lang="en-US" dirty="0"/>
              <a:t> the highest point on a wave</a:t>
            </a:r>
          </a:p>
          <a:p>
            <a:pPr lvl="0"/>
            <a:r>
              <a:rPr lang="en-US" b="1" u="sng" dirty="0"/>
              <a:t>Trough:</a:t>
            </a:r>
            <a:r>
              <a:rPr lang="en-US" dirty="0"/>
              <a:t> a valley between 2 waves</a:t>
            </a:r>
          </a:p>
          <a:p>
            <a:pPr lvl="0"/>
            <a:r>
              <a:rPr lang="en-US" b="1" u="sng" dirty="0"/>
              <a:t>Wave length:</a:t>
            </a:r>
            <a:r>
              <a:rPr lang="en-US" dirty="0"/>
              <a:t> the horizontal distance, either between the crests or troughs of 2 consecutive waves</a:t>
            </a:r>
          </a:p>
          <a:p>
            <a:pPr lvl="0"/>
            <a:r>
              <a:rPr lang="en-US" b="1" u="sng" dirty="0"/>
              <a:t>Wave height:</a:t>
            </a:r>
            <a:r>
              <a:rPr lang="en-US" dirty="0"/>
              <a:t> a vertical distance between a wave’s crest and the next trough</a:t>
            </a:r>
          </a:p>
          <a:p>
            <a:endParaRPr lang="en-US" dirty="0"/>
          </a:p>
        </p:txBody>
      </p:sp>
      <p:sp>
        <p:nvSpPr>
          <p:cNvPr id="4" name="Content Placeholder 3"/>
          <p:cNvSpPr>
            <a:spLocks noGrp="1"/>
          </p:cNvSpPr>
          <p:nvPr>
            <p:ph sz="half" idx="2"/>
          </p:nvPr>
        </p:nvSpPr>
        <p:spPr/>
        <p:txBody>
          <a:bodyPr>
            <a:normAutofit lnSpcReduction="10000"/>
          </a:bodyPr>
          <a:lstStyle/>
          <a:p>
            <a:pPr lvl="0"/>
            <a:r>
              <a:rPr lang="en-US" dirty="0"/>
              <a:t>Waves are caused by the energy of the wind.</a:t>
            </a:r>
          </a:p>
          <a:p>
            <a:pPr lvl="0"/>
            <a:r>
              <a:rPr lang="en-US" dirty="0"/>
              <a:t>The stronger the energy of the wind, the larger the wave.</a:t>
            </a:r>
          </a:p>
          <a:p>
            <a:pPr lvl="0"/>
            <a:r>
              <a:rPr lang="en-US" dirty="0"/>
              <a:t>Waves move in an up and down motion.</a:t>
            </a:r>
          </a:p>
          <a:p>
            <a:pPr lvl="0"/>
            <a:r>
              <a:rPr lang="en-US" dirty="0"/>
              <a:t>It is the energy of the wind and not the water that moves forward. The water rotates in a circular motion remaining near its starting point.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7049" y="4015462"/>
            <a:ext cx="5980952" cy="2742857"/>
          </a:xfrm>
          <a:prstGeom prst="rect">
            <a:avLst/>
          </a:prstGeom>
        </p:spPr>
      </p:pic>
    </p:spTree>
    <p:extLst>
      <p:ext uri="{BB962C8B-B14F-4D97-AF65-F5344CB8AC3E}">
        <p14:creationId xmlns:p14="http://schemas.microsoft.com/office/powerpoint/2010/main" val="340756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tides</a:t>
            </a:r>
            <a:endParaRPr lang="en-US" dirty="0"/>
          </a:p>
        </p:txBody>
      </p:sp>
      <p:sp>
        <p:nvSpPr>
          <p:cNvPr id="3" name="Content Placeholder 2"/>
          <p:cNvSpPr>
            <a:spLocks noGrp="1"/>
          </p:cNvSpPr>
          <p:nvPr>
            <p:ph idx="1"/>
          </p:nvPr>
        </p:nvSpPr>
        <p:spPr>
          <a:xfrm>
            <a:off x="791789" y="184666"/>
            <a:ext cx="8534400" cy="3615267"/>
          </a:xfrm>
        </p:spPr>
        <p:txBody>
          <a:bodyPr>
            <a:normAutofit/>
          </a:bodyPr>
          <a:lstStyle/>
          <a:p>
            <a:r>
              <a:rPr lang="en-US" sz="2400" dirty="0"/>
              <a:t>Tides are the rise and fall of the water in the ocean due to the gravitational pull of the moon. Tides occur approximately every 6 hours, 2 high tides and 2 low tides.</a:t>
            </a:r>
          </a:p>
        </p:txBody>
      </p:sp>
      <p:pic>
        <p:nvPicPr>
          <p:cNvPr id="1025" name="irc_mi" descr="http://oceanservice.noaa.gov/education/kits/tides/media/tide03_480.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141" y="3948905"/>
            <a:ext cx="4341941" cy="24569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 name="irc_mi" descr="https://upload.wikimedia.org/wikipedia/commons/d/d2/Tide_diagram.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656268" y="3948906"/>
            <a:ext cx="4284027" cy="2456921"/>
          </a:xfrm>
          <a:prstGeom prst="rect">
            <a:avLst/>
          </a:prstGeom>
          <a:noFill/>
          <a:ln>
            <a:noFill/>
          </a:ln>
        </p:spPr>
      </p:pic>
    </p:spTree>
    <p:extLst>
      <p:ext uri="{BB962C8B-B14F-4D97-AF65-F5344CB8AC3E}">
        <p14:creationId xmlns:p14="http://schemas.microsoft.com/office/powerpoint/2010/main" val="327865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917090"/>
          </a:xfrm>
        </p:spPr>
        <p:txBody>
          <a:bodyPr/>
          <a:lstStyle/>
          <a:p>
            <a:r>
              <a:rPr lang="en-US" dirty="0" smtClean="0"/>
              <a:t>Oceans</a:t>
            </a:r>
            <a:endParaRPr lang="en-US" dirty="0"/>
          </a:p>
        </p:txBody>
      </p:sp>
      <p:sp>
        <p:nvSpPr>
          <p:cNvPr id="5" name="Subtitle 4"/>
          <p:cNvSpPr>
            <a:spLocks noGrp="1"/>
          </p:cNvSpPr>
          <p:nvPr>
            <p:ph type="subTitle" idx="1"/>
          </p:nvPr>
        </p:nvSpPr>
        <p:spPr/>
        <p:txBody>
          <a:bodyPr>
            <a:normAutofit/>
          </a:bodyPr>
          <a:lstStyle/>
          <a:p>
            <a:pPr lvl="0"/>
            <a:r>
              <a:rPr lang="en-US" sz="2800" dirty="0"/>
              <a:t>Just like the land features of geographic regions, oceans also have features </a:t>
            </a:r>
            <a:r>
              <a:rPr lang="en-US" sz="2800" dirty="0" smtClean="0"/>
              <a:t>on </a:t>
            </a:r>
            <a:r>
              <a:rPr lang="en-US" sz="2800" dirty="0"/>
              <a:t>the </a:t>
            </a:r>
            <a:r>
              <a:rPr lang="en-US" sz="2800" b="1" u="sng" dirty="0" smtClean="0"/>
              <a:t>ocean floor.</a:t>
            </a:r>
            <a:endParaRPr lang="en-US" sz="2800" b="1" u="sng" dirty="0"/>
          </a:p>
        </p:txBody>
      </p:sp>
    </p:spTree>
    <p:extLst>
      <p:ext uri="{BB962C8B-B14F-4D97-AF65-F5344CB8AC3E}">
        <p14:creationId xmlns:p14="http://schemas.microsoft.com/office/powerpoint/2010/main" val="264755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4780673" cy="1507067"/>
          </a:xfrm>
        </p:spPr>
        <p:txBody>
          <a:bodyPr/>
          <a:lstStyle/>
          <a:p>
            <a:r>
              <a:rPr lang="en-US" dirty="0" smtClean="0"/>
              <a:t>Three light zones of the ocean</a:t>
            </a:r>
            <a:endParaRPr lang="en-US" dirty="0"/>
          </a:p>
        </p:txBody>
      </p:sp>
      <p:sp>
        <p:nvSpPr>
          <p:cNvPr id="3" name="Content Placeholder 2"/>
          <p:cNvSpPr>
            <a:spLocks noGrp="1"/>
          </p:cNvSpPr>
          <p:nvPr>
            <p:ph idx="1"/>
          </p:nvPr>
        </p:nvSpPr>
        <p:spPr>
          <a:xfrm>
            <a:off x="684212" y="685800"/>
            <a:ext cx="6699623" cy="3615267"/>
          </a:xfrm>
        </p:spPr>
        <p:txBody>
          <a:bodyPr>
            <a:normAutofit lnSpcReduction="10000"/>
          </a:bodyPr>
          <a:lstStyle/>
          <a:p>
            <a:r>
              <a:rPr lang="en-US" sz="2400" b="1" u="sng" dirty="0" smtClean="0"/>
              <a:t>1. Sunlight Zone</a:t>
            </a:r>
            <a:endParaRPr lang="en-US" sz="2400" b="1" u="sng" dirty="0"/>
          </a:p>
          <a:p>
            <a:r>
              <a:rPr lang="en-US" sz="2400" b="1" u="sng" dirty="0" smtClean="0"/>
              <a:t>2. Twilight Zone</a:t>
            </a:r>
            <a:endParaRPr lang="en-US" sz="2400" b="1" u="sng" dirty="0"/>
          </a:p>
          <a:p>
            <a:r>
              <a:rPr lang="en-US" sz="2400" b="1" u="sng" dirty="0"/>
              <a:t>3</a:t>
            </a:r>
            <a:r>
              <a:rPr lang="en-US" sz="2400" b="1" u="sng" dirty="0" smtClean="0"/>
              <a:t>. Midnight Zone</a:t>
            </a:r>
          </a:p>
          <a:p>
            <a:r>
              <a:rPr lang="en-US" sz="2400" dirty="0"/>
              <a:t>As the depth of ocean water increases, the temperature decreases, the pressure increases, and the amount of light decreases. These factors influence the type of life forms that are present at a given depth.</a:t>
            </a:r>
          </a:p>
          <a:p>
            <a:endParaRPr lang="en-US" sz="2400" b="1" u="sng" dirty="0"/>
          </a:p>
        </p:txBody>
      </p:sp>
      <p:pic>
        <p:nvPicPr>
          <p:cNvPr id="4" name="irc_mi" descr="http://www.buzzle.com/images/buzzle/ocean-light-zones-diagr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08837" y="172122"/>
            <a:ext cx="4173968" cy="2667897"/>
          </a:xfrm>
          <a:prstGeom prst="rect">
            <a:avLst/>
          </a:prstGeom>
          <a:noFill/>
          <a:ln>
            <a:noFill/>
          </a:ln>
        </p:spPr>
      </p:pic>
      <p:pic>
        <p:nvPicPr>
          <p:cNvPr id="5" name="irc_mi" descr="http://gakuran.com/eng/wp-content/uploads/2008/03/fig1_600.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08837" y="3098202"/>
            <a:ext cx="4098664" cy="3496235"/>
          </a:xfrm>
          <a:prstGeom prst="rect">
            <a:avLst/>
          </a:prstGeom>
          <a:noFill/>
          <a:ln>
            <a:noFill/>
          </a:ln>
        </p:spPr>
      </p:pic>
    </p:spTree>
    <p:extLst>
      <p:ext uri="{BB962C8B-B14F-4D97-AF65-F5344CB8AC3E}">
        <p14:creationId xmlns:p14="http://schemas.microsoft.com/office/powerpoint/2010/main" val="400839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Sunlight zone</a:t>
            </a:r>
            <a:endParaRPr lang="en-US" dirty="0"/>
          </a:p>
        </p:txBody>
      </p:sp>
      <p:sp>
        <p:nvSpPr>
          <p:cNvPr id="3" name="Content Placeholder 2"/>
          <p:cNvSpPr>
            <a:spLocks noGrp="1"/>
          </p:cNvSpPr>
          <p:nvPr>
            <p:ph idx="1"/>
          </p:nvPr>
        </p:nvSpPr>
        <p:spPr>
          <a:xfrm>
            <a:off x="684212" y="685800"/>
            <a:ext cx="8534400" cy="4165899"/>
          </a:xfrm>
        </p:spPr>
        <p:txBody>
          <a:bodyPr>
            <a:normAutofit fontScale="92500"/>
          </a:bodyPr>
          <a:lstStyle/>
          <a:p>
            <a:pPr marL="457200" lvl="0" indent="-457200">
              <a:buFont typeface="+mj-lt"/>
              <a:buAutoNum type="arabicPeriod"/>
            </a:pPr>
            <a:r>
              <a:rPr lang="en-US" sz="2400" dirty="0"/>
              <a:t>Top layer of the ocean.</a:t>
            </a:r>
          </a:p>
          <a:p>
            <a:pPr marL="457200" lvl="0" indent="-457200">
              <a:buFont typeface="+mj-lt"/>
              <a:buAutoNum type="arabicPeriod"/>
            </a:pPr>
            <a:r>
              <a:rPr lang="en-US" sz="2400" dirty="0"/>
              <a:t>Sunlight penetrates for plants to go through the process of photosynthesis.</a:t>
            </a:r>
          </a:p>
          <a:p>
            <a:pPr marL="457200" lvl="0" indent="-457200">
              <a:buFont typeface="+mj-lt"/>
              <a:buAutoNum type="arabicPeriod"/>
            </a:pPr>
            <a:r>
              <a:rPr lang="en-US" sz="2400" dirty="0"/>
              <a:t>Warm temperatures at the surface (colder as the depth increases.)</a:t>
            </a:r>
          </a:p>
          <a:p>
            <a:pPr marL="457200" lvl="0" indent="-457200">
              <a:buFont typeface="+mj-lt"/>
              <a:buAutoNum type="arabicPeriod"/>
            </a:pPr>
            <a:r>
              <a:rPr lang="en-US" sz="2400" dirty="0"/>
              <a:t>Small amount of water pressure (increases with depth.)</a:t>
            </a:r>
          </a:p>
          <a:p>
            <a:pPr marL="457200" lvl="0" indent="-457200">
              <a:buFont typeface="+mj-lt"/>
              <a:buAutoNum type="arabicPeriod"/>
            </a:pPr>
            <a:r>
              <a:rPr lang="en-US" sz="2400" dirty="0"/>
              <a:t>About 0-600 feet deep.</a:t>
            </a:r>
          </a:p>
          <a:p>
            <a:pPr marL="457200" lvl="0" indent="-457200">
              <a:buFont typeface="+mj-lt"/>
              <a:buAutoNum type="arabicPeriod"/>
            </a:pPr>
            <a:r>
              <a:rPr lang="en-US" sz="2400" dirty="0"/>
              <a:t>More than 90% of all marine life lives in the sunlight zone.</a:t>
            </a:r>
          </a:p>
          <a:p>
            <a:pPr marL="457200" indent="-457200">
              <a:buFont typeface="+mj-lt"/>
              <a:buAutoNum type="arabicPeriod"/>
            </a:pPr>
            <a:endParaRPr lang="en-US" dirty="0"/>
          </a:p>
        </p:txBody>
      </p:sp>
      <p:pic>
        <p:nvPicPr>
          <p:cNvPr id="4" name="irc_mi" descr="http://www.buzzle.com/images/buzzle/ocean-light-zones-diagr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4894" y="4487332"/>
            <a:ext cx="3722146" cy="2194560"/>
          </a:xfrm>
          <a:prstGeom prst="rect">
            <a:avLst/>
          </a:prstGeom>
          <a:noFill/>
          <a:ln>
            <a:noFill/>
          </a:ln>
        </p:spPr>
      </p:pic>
    </p:spTree>
    <p:extLst>
      <p:ext uri="{BB962C8B-B14F-4D97-AF65-F5344CB8AC3E}">
        <p14:creationId xmlns:p14="http://schemas.microsoft.com/office/powerpoint/2010/main" val="13538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82" y="5143548"/>
            <a:ext cx="8534400" cy="1507067"/>
          </a:xfrm>
        </p:spPr>
        <p:txBody>
          <a:bodyPr/>
          <a:lstStyle/>
          <a:p>
            <a:r>
              <a:rPr lang="en-US" dirty="0" smtClean="0"/>
              <a:t>Sunlight zone</a:t>
            </a:r>
            <a:endParaRPr lang="en-US" dirty="0"/>
          </a:p>
        </p:txBody>
      </p:sp>
      <p:sp>
        <p:nvSpPr>
          <p:cNvPr id="3" name="Content Placeholder 2"/>
          <p:cNvSpPr>
            <a:spLocks noGrp="1"/>
          </p:cNvSpPr>
          <p:nvPr>
            <p:ph idx="1"/>
          </p:nvPr>
        </p:nvSpPr>
        <p:spPr>
          <a:xfrm>
            <a:off x="200118" y="-88750"/>
            <a:ext cx="8599638" cy="4897419"/>
          </a:xfrm>
        </p:spPr>
        <p:txBody>
          <a:bodyPr>
            <a:normAutofit/>
          </a:bodyPr>
          <a:lstStyle/>
          <a:p>
            <a:pPr lvl="0"/>
            <a:r>
              <a:rPr lang="en-US" sz="2400" dirty="0"/>
              <a:t>Plankton are tiny free-floating organisms that live in water. Plankton may be animal-like or plant-like.</a:t>
            </a:r>
          </a:p>
          <a:p>
            <a:pPr lvl="0"/>
            <a:r>
              <a:rPr lang="en-US" sz="2400" b="1" u="sng" dirty="0"/>
              <a:t>Zooplankton</a:t>
            </a:r>
            <a:r>
              <a:rPr lang="en-US" sz="2400" dirty="0"/>
              <a:t> and </a:t>
            </a:r>
            <a:r>
              <a:rPr lang="en-US" sz="2400" b="1" u="sng" dirty="0"/>
              <a:t>Phytoplankton</a:t>
            </a:r>
            <a:r>
              <a:rPr lang="en-US" sz="2400" dirty="0"/>
              <a:t> live here</a:t>
            </a:r>
          </a:p>
          <a:p>
            <a:r>
              <a:rPr lang="en-US" sz="2400" dirty="0"/>
              <a:t>a. </a:t>
            </a:r>
            <a:r>
              <a:rPr lang="en-US" sz="2400" b="1" dirty="0"/>
              <a:t>Zooplankton</a:t>
            </a:r>
            <a:r>
              <a:rPr lang="en-US" sz="2400" dirty="0"/>
              <a:t> are animal-like plankton</a:t>
            </a:r>
          </a:p>
          <a:p>
            <a:r>
              <a:rPr lang="en-US" sz="2400" dirty="0"/>
              <a:t>-most are single-celled</a:t>
            </a:r>
          </a:p>
          <a:p>
            <a:r>
              <a:rPr lang="en-US" sz="2400" dirty="0"/>
              <a:t>-often the beginning of the marine food web</a:t>
            </a:r>
          </a:p>
          <a:p>
            <a:endParaRPr lang="en-US" dirty="0"/>
          </a:p>
        </p:txBody>
      </p:sp>
      <p:pic>
        <p:nvPicPr>
          <p:cNvPr id="4" name="irc_mi" descr="http://www.vims.edu/research/units/labgroups/zooplankton_ecology/_images/zoop_critter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11894" y="2517289"/>
            <a:ext cx="4177273" cy="3599628"/>
          </a:xfrm>
          <a:prstGeom prst="rect">
            <a:avLst/>
          </a:prstGeom>
          <a:noFill/>
          <a:ln>
            <a:noFill/>
          </a:ln>
        </p:spPr>
      </p:pic>
    </p:spTree>
    <p:extLst>
      <p:ext uri="{BB962C8B-B14F-4D97-AF65-F5344CB8AC3E}">
        <p14:creationId xmlns:p14="http://schemas.microsoft.com/office/powerpoint/2010/main" val="314867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Sunlight zone</a:t>
            </a:r>
            <a:endParaRPr lang="en-US" dirty="0"/>
          </a:p>
        </p:txBody>
      </p:sp>
      <p:sp>
        <p:nvSpPr>
          <p:cNvPr id="3" name="Content Placeholder 2"/>
          <p:cNvSpPr>
            <a:spLocks noGrp="1"/>
          </p:cNvSpPr>
          <p:nvPr>
            <p:ph idx="1"/>
          </p:nvPr>
        </p:nvSpPr>
        <p:spPr>
          <a:xfrm>
            <a:off x="684212" y="279700"/>
            <a:ext cx="7222659" cy="4701092"/>
          </a:xfrm>
        </p:spPr>
        <p:txBody>
          <a:bodyPr>
            <a:normAutofit/>
          </a:bodyPr>
          <a:lstStyle/>
          <a:p>
            <a:r>
              <a:rPr lang="en-US" dirty="0"/>
              <a:t>b. </a:t>
            </a:r>
            <a:r>
              <a:rPr lang="en-US" b="1" dirty="0"/>
              <a:t>Phytoplankton</a:t>
            </a:r>
            <a:r>
              <a:rPr lang="en-US" dirty="0"/>
              <a:t> are plant-like plankton.</a:t>
            </a:r>
          </a:p>
          <a:p>
            <a:r>
              <a:rPr lang="en-US" dirty="0"/>
              <a:t>-most are round and single-celled</a:t>
            </a:r>
          </a:p>
          <a:p>
            <a:r>
              <a:rPr lang="en-US" dirty="0"/>
              <a:t>-use photosynthesis for energy</a:t>
            </a:r>
          </a:p>
          <a:p>
            <a:r>
              <a:rPr lang="en-US" dirty="0"/>
              <a:t>-the base of the ocean’s food web and food source for Zooplankton</a:t>
            </a:r>
          </a:p>
          <a:p>
            <a:r>
              <a:rPr lang="en-US" dirty="0"/>
              <a:t>-proves much of the Earth’s oxygen and serve as the base of the ocean food web. (The sun is the original/main source of all food chains.)</a:t>
            </a:r>
          </a:p>
          <a:p>
            <a:r>
              <a:rPr lang="en-US" dirty="0"/>
              <a:t>-Plankton live best in areas where nutrient rich water upwells from the deep. Phytoplankton are eaten by animal-like plankton, swimming organisms, and those things that live on the ocean bottom.</a:t>
            </a:r>
          </a:p>
          <a:p>
            <a:endParaRPr lang="en-US" dirty="0"/>
          </a:p>
        </p:txBody>
      </p:sp>
      <p:pic>
        <p:nvPicPr>
          <p:cNvPr id="4" name="irc_mi" descr="http://www.astrologyzine.com/images/ph-foodchai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806437" y="3689728"/>
            <a:ext cx="4136091" cy="3102274"/>
          </a:xfrm>
          <a:prstGeom prst="rect">
            <a:avLst/>
          </a:prstGeom>
          <a:noFill/>
          <a:ln>
            <a:noFill/>
          </a:ln>
        </p:spPr>
      </p:pic>
      <p:pic>
        <p:nvPicPr>
          <p:cNvPr id="5" name="irc_mi" descr="http://blogs.smithsonianmag.com/science/files/2013/03/Phytoplankton.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029387" y="387275"/>
            <a:ext cx="3771751" cy="2824667"/>
          </a:xfrm>
          <a:prstGeom prst="rect">
            <a:avLst/>
          </a:prstGeom>
          <a:noFill/>
          <a:ln>
            <a:noFill/>
          </a:ln>
        </p:spPr>
      </p:pic>
    </p:spTree>
    <p:extLst>
      <p:ext uri="{BB962C8B-B14F-4D97-AF65-F5344CB8AC3E}">
        <p14:creationId xmlns:p14="http://schemas.microsoft.com/office/powerpoint/2010/main" val="424585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40" y="5208095"/>
            <a:ext cx="8534400" cy="1507067"/>
          </a:xfrm>
        </p:spPr>
        <p:txBody>
          <a:bodyPr/>
          <a:lstStyle/>
          <a:p>
            <a:r>
              <a:rPr lang="en-US" dirty="0" smtClean="0"/>
              <a:t>Twilight zone</a:t>
            </a:r>
            <a:endParaRPr lang="en-US" dirty="0"/>
          </a:p>
        </p:txBody>
      </p:sp>
      <p:sp>
        <p:nvSpPr>
          <p:cNvPr id="3" name="Content Placeholder 2"/>
          <p:cNvSpPr>
            <a:spLocks noGrp="1"/>
          </p:cNvSpPr>
          <p:nvPr>
            <p:ph idx="1"/>
          </p:nvPr>
        </p:nvSpPr>
        <p:spPr>
          <a:xfrm>
            <a:off x="684211" y="376518"/>
            <a:ext cx="9234339" cy="5163670"/>
          </a:xfrm>
        </p:spPr>
        <p:txBody>
          <a:bodyPr>
            <a:normAutofit lnSpcReduction="10000"/>
          </a:bodyPr>
          <a:lstStyle/>
          <a:p>
            <a:r>
              <a:rPr lang="en-US" dirty="0"/>
              <a:t>1. Middle layer of the ocean</a:t>
            </a:r>
          </a:p>
          <a:p>
            <a:r>
              <a:rPr lang="en-US" dirty="0"/>
              <a:t>2. Only a small amount of light reaches this zone (not enough for photosynthesis.)</a:t>
            </a:r>
          </a:p>
          <a:p>
            <a:r>
              <a:rPr lang="en-US" dirty="0"/>
              <a:t>3. Water temperature is getting colder with depth.</a:t>
            </a:r>
          </a:p>
          <a:p>
            <a:r>
              <a:rPr lang="en-US" dirty="0"/>
              <a:t>4. Water pressure is increasing with depth.</a:t>
            </a:r>
          </a:p>
          <a:p>
            <a:r>
              <a:rPr lang="en-US" dirty="0"/>
              <a:t>5. Up to about 600-3,000 feet deep.</a:t>
            </a:r>
          </a:p>
          <a:p>
            <a:r>
              <a:rPr lang="en-US" dirty="0"/>
              <a:t>6. No plants grow here (not enough sunlight.)</a:t>
            </a:r>
          </a:p>
          <a:p>
            <a:r>
              <a:rPr lang="en-US" dirty="0"/>
              <a:t>7. Animals such as octopus, firefly squid, hatchet fish, </a:t>
            </a:r>
            <a:r>
              <a:rPr lang="en-US" dirty="0" err="1"/>
              <a:t>lanternfish</a:t>
            </a:r>
            <a:r>
              <a:rPr lang="en-US" dirty="0"/>
              <a:t>, and viperfish live here.</a:t>
            </a:r>
          </a:p>
          <a:p>
            <a:r>
              <a:rPr lang="en-US" dirty="0"/>
              <a:t>	a. They do not stalk their prey; they wait for it to swim by.</a:t>
            </a:r>
          </a:p>
          <a:p>
            <a:r>
              <a:rPr lang="en-US" dirty="0"/>
              <a:t>b. They have large eyes and bioluminescence, the ability to make their  own light.</a:t>
            </a:r>
          </a:p>
          <a:p>
            <a:r>
              <a:rPr lang="en-US" dirty="0"/>
              <a:t>c. They are dark colors to blend in with the dark water.</a:t>
            </a:r>
          </a:p>
          <a:p>
            <a:endParaRPr lang="en-US" dirty="0"/>
          </a:p>
        </p:txBody>
      </p:sp>
      <p:pic>
        <p:nvPicPr>
          <p:cNvPr id="4" name="irc_mi" descr="http://www.buzzle.com/images/buzzle/ocean-light-zones-diagr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197327" y="4520602"/>
            <a:ext cx="3722146" cy="2194560"/>
          </a:xfrm>
          <a:prstGeom prst="rect">
            <a:avLst/>
          </a:prstGeom>
          <a:noFill/>
          <a:ln>
            <a:noFill/>
          </a:ln>
        </p:spPr>
      </p:pic>
    </p:spTree>
    <p:extLst>
      <p:ext uri="{BB962C8B-B14F-4D97-AF65-F5344CB8AC3E}">
        <p14:creationId xmlns:p14="http://schemas.microsoft.com/office/powerpoint/2010/main" val="717591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41" y="5350933"/>
            <a:ext cx="8534400" cy="1507067"/>
          </a:xfrm>
        </p:spPr>
        <p:txBody>
          <a:bodyPr/>
          <a:lstStyle/>
          <a:p>
            <a:r>
              <a:rPr lang="en-US" dirty="0" smtClean="0"/>
              <a:t>Midnight zone</a:t>
            </a:r>
            <a:endParaRPr lang="en-US" dirty="0"/>
          </a:p>
        </p:txBody>
      </p:sp>
      <p:sp>
        <p:nvSpPr>
          <p:cNvPr id="3" name="Content Placeholder 2"/>
          <p:cNvSpPr>
            <a:spLocks noGrp="1"/>
          </p:cNvSpPr>
          <p:nvPr>
            <p:ph idx="1"/>
          </p:nvPr>
        </p:nvSpPr>
        <p:spPr>
          <a:xfrm>
            <a:off x="301214" y="236668"/>
            <a:ext cx="8325727" cy="5604734"/>
          </a:xfrm>
        </p:spPr>
        <p:txBody>
          <a:bodyPr>
            <a:normAutofit fontScale="92500"/>
          </a:bodyPr>
          <a:lstStyle/>
          <a:p>
            <a:r>
              <a:rPr lang="en-US" dirty="0"/>
              <a:t>1. Bottom layer of the ocean.</a:t>
            </a:r>
          </a:p>
          <a:p>
            <a:r>
              <a:rPr lang="en-US" dirty="0"/>
              <a:t>2. No sunlight reaches this zone (completely dark.)</a:t>
            </a:r>
          </a:p>
          <a:p>
            <a:r>
              <a:rPr lang="en-US" dirty="0"/>
              <a:t>3. Very cold water temperature (near freezing.)</a:t>
            </a:r>
          </a:p>
          <a:p>
            <a:r>
              <a:rPr lang="en-US" dirty="0"/>
              <a:t>4. Water pressure can reach as much as 2 tons per square inch.</a:t>
            </a:r>
          </a:p>
          <a:p>
            <a:r>
              <a:rPr lang="en-US" dirty="0"/>
              <a:t>5. From 3,000 feet to reaching depths close to 36,000 feet.</a:t>
            </a:r>
          </a:p>
          <a:p>
            <a:r>
              <a:rPr lang="en-US" dirty="0"/>
              <a:t>6. No plants live here.</a:t>
            </a:r>
          </a:p>
          <a:p>
            <a:r>
              <a:rPr lang="en-US" dirty="0"/>
              <a:t>7. Not many animals live here and the ones that do don’t have eyes (it is impossible to see.)</a:t>
            </a:r>
          </a:p>
          <a:p>
            <a:r>
              <a:rPr lang="en-US" dirty="0"/>
              <a:t>	a. Organisms often live near cracks in the crust where it is warmer.</a:t>
            </a:r>
          </a:p>
          <a:p>
            <a:r>
              <a:rPr lang="en-US" dirty="0"/>
              <a:t>	b. Special bacteria use minerals to make food.</a:t>
            </a:r>
          </a:p>
          <a:p>
            <a:r>
              <a:rPr lang="en-US" dirty="0"/>
              <a:t>	c. All other living things are nourished by this bacteria.</a:t>
            </a:r>
          </a:p>
          <a:p>
            <a:r>
              <a:rPr lang="en-US" dirty="0"/>
              <a:t>-Examples: Anglerfish, tripod fish, sea cucumber, opossum shrimp, black swallower, </a:t>
            </a:r>
            <a:r>
              <a:rPr lang="en-US" dirty="0" err="1"/>
              <a:t>dumbo</a:t>
            </a:r>
            <a:r>
              <a:rPr lang="en-US" dirty="0"/>
              <a:t> octopus, giant tubeworms, and vampire squid.</a:t>
            </a:r>
          </a:p>
          <a:p>
            <a:endParaRPr lang="en-US" dirty="0"/>
          </a:p>
        </p:txBody>
      </p:sp>
      <p:pic>
        <p:nvPicPr>
          <p:cNvPr id="5" name="irc_mi" descr="http://www.buzzle.com/images/buzzle/ocean-light-zones-diagr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469854" y="4456055"/>
            <a:ext cx="3722146" cy="2194560"/>
          </a:xfrm>
          <a:prstGeom prst="rect">
            <a:avLst/>
          </a:prstGeom>
          <a:noFill/>
          <a:ln>
            <a:noFill/>
          </a:ln>
        </p:spPr>
      </p:pic>
    </p:spTree>
    <p:extLst>
      <p:ext uri="{BB962C8B-B14F-4D97-AF65-F5344CB8AC3E}">
        <p14:creationId xmlns:p14="http://schemas.microsoft.com/office/powerpoint/2010/main" val="176865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rc_mi" descr="http://oceanservice.noaa.gov/facts/lightinocea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4212" y="344244"/>
            <a:ext cx="10105708" cy="5550947"/>
          </a:xfrm>
          <a:prstGeom prst="rect">
            <a:avLst/>
          </a:prstGeom>
          <a:noFill/>
          <a:ln>
            <a:noFill/>
          </a:ln>
        </p:spPr>
      </p:pic>
    </p:spTree>
    <p:extLst>
      <p:ext uri="{BB962C8B-B14F-4D97-AF65-F5344CB8AC3E}">
        <p14:creationId xmlns:p14="http://schemas.microsoft.com/office/powerpoint/2010/main" val="311977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Coral look like plants, but are really animals that cannot move or swim.</a:t>
            </a:r>
          </a:p>
          <a:p>
            <a:pPr lvl="0"/>
            <a:r>
              <a:rPr lang="en-US" dirty="0"/>
              <a:t>They shoot out tentacles to capture zooplankton that float in the current.</a:t>
            </a:r>
          </a:p>
          <a:p>
            <a:pPr lvl="0"/>
            <a:r>
              <a:rPr lang="en-US" dirty="0"/>
              <a:t>A coral reef is an enormous living and growing community.</a:t>
            </a:r>
          </a:p>
          <a:p>
            <a:pPr lvl="0"/>
            <a:r>
              <a:rPr lang="en-US" dirty="0"/>
              <a:t>Millions of individual coral skeletons accumulate year after year.</a:t>
            </a:r>
          </a:p>
          <a:p>
            <a:pPr lvl="0"/>
            <a:r>
              <a:rPr lang="en-US" dirty="0"/>
              <a:t>The oldest reef began to grow around 25 million years ago.</a:t>
            </a:r>
          </a:p>
          <a:p>
            <a:pPr lvl="0"/>
            <a:r>
              <a:rPr lang="en-US" dirty="0"/>
              <a:t>Coral come in all shapes and colors.</a:t>
            </a:r>
          </a:p>
          <a:p>
            <a:pPr lvl="0"/>
            <a:r>
              <a:rPr lang="en-US" dirty="0"/>
              <a:t>They take in calcium carbonate from ocean water and secrete a limestone cup-like structure around its body.</a:t>
            </a:r>
          </a:p>
          <a:p>
            <a:endParaRPr lang="en-US" dirty="0"/>
          </a:p>
        </p:txBody>
      </p:sp>
      <p:pic>
        <p:nvPicPr>
          <p:cNvPr id="4" name="irc_mi" descr="http://www.aquarist-classifieds.co.uk/php/image/250126.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0513" y="407893"/>
            <a:ext cx="2835760" cy="1689847"/>
          </a:xfrm>
          <a:prstGeom prst="rect">
            <a:avLst/>
          </a:prstGeom>
          <a:noFill/>
          <a:ln>
            <a:noFill/>
          </a:ln>
        </p:spPr>
      </p:pic>
      <p:pic>
        <p:nvPicPr>
          <p:cNvPr id="5" name="irc_mi" descr="http://www.meerwasser-lexikon.de/img/7095_2CbkkhWBuz.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513" y="2375647"/>
            <a:ext cx="2835760" cy="1730787"/>
          </a:xfrm>
          <a:prstGeom prst="rect">
            <a:avLst/>
          </a:prstGeom>
          <a:noFill/>
          <a:ln>
            <a:noFill/>
          </a:ln>
        </p:spPr>
      </p:pic>
      <p:pic>
        <p:nvPicPr>
          <p:cNvPr id="6" name="irc_mi" descr="http://www.westfield.ma.edu/personalpages/draker/edcom/final/webprojects/sp06/coral/coral.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9376" y="4292699"/>
            <a:ext cx="6651047" cy="2312894"/>
          </a:xfrm>
          <a:prstGeom prst="rect">
            <a:avLst/>
          </a:prstGeom>
          <a:noFill/>
          <a:ln>
            <a:noFill/>
          </a:ln>
        </p:spPr>
      </p:pic>
    </p:spTree>
    <p:extLst>
      <p:ext uri="{BB962C8B-B14F-4D97-AF65-F5344CB8AC3E}">
        <p14:creationId xmlns:p14="http://schemas.microsoft.com/office/powerpoint/2010/main" val="340669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a:t>
            </a:r>
            <a:endParaRPr lang="en-US" dirty="0"/>
          </a:p>
        </p:txBody>
      </p:sp>
      <p:sp>
        <p:nvSpPr>
          <p:cNvPr id="3" name="Content Placeholder 2"/>
          <p:cNvSpPr>
            <a:spLocks noGrp="1"/>
          </p:cNvSpPr>
          <p:nvPr>
            <p:ph idx="1"/>
          </p:nvPr>
        </p:nvSpPr>
        <p:spPr/>
        <p:txBody>
          <a:bodyPr/>
          <a:lstStyle/>
          <a:p>
            <a:pPr lvl="0"/>
            <a:r>
              <a:rPr lang="en-US" sz="2400" dirty="0"/>
              <a:t>They grow only in water that is clean, clear, and shallow enough for light to penetrate to the bottom, salty, and warm (around 70-85 degrees Fahrenheit).</a:t>
            </a:r>
          </a:p>
          <a:p>
            <a:pPr lvl="0"/>
            <a:r>
              <a:rPr lang="en-US" sz="2400" dirty="0"/>
              <a:t>The largest coral reef is off the coast of NE Australia, The Great Barrier Reef. It is over 1,250 miles long and can be seen from space.</a:t>
            </a:r>
          </a:p>
          <a:p>
            <a:endParaRPr lang="en-US" dirty="0"/>
          </a:p>
        </p:txBody>
      </p:sp>
      <p:pic>
        <p:nvPicPr>
          <p:cNvPr id="4" name="irc_mi" descr="http://www.coris.noaa.gov/about/what_are/coral_dis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73480" y="3786692"/>
            <a:ext cx="4232929" cy="2525630"/>
          </a:xfrm>
          <a:prstGeom prst="rect">
            <a:avLst/>
          </a:prstGeom>
          <a:noFill/>
          <a:ln>
            <a:noFill/>
          </a:ln>
        </p:spPr>
      </p:pic>
      <p:pic>
        <p:nvPicPr>
          <p:cNvPr id="5" name="irc_mi" descr="http://www.the-great-barrier-reef-experience.com/image-files/great-barrier-reef-location.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845241" y="367877"/>
            <a:ext cx="3124873" cy="3211853"/>
          </a:xfrm>
          <a:prstGeom prst="rect">
            <a:avLst/>
          </a:prstGeom>
          <a:noFill/>
          <a:ln>
            <a:noFill/>
          </a:ln>
        </p:spPr>
      </p:pic>
      <p:pic>
        <p:nvPicPr>
          <p:cNvPr id="6" name="irc_mi" descr="http://totalsolareclipses.com/sites/default/files/styles/colorbox/public/Australia_Queensland_Great_barrier_reef_006.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8972" y="3786692"/>
            <a:ext cx="4047771" cy="2559032"/>
          </a:xfrm>
          <a:prstGeom prst="rect">
            <a:avLst/>
          </a:prstGeom>
          <a:noFill/>
          <a:ln>
            <a:noFill/>
          </a:ln>
        </p:spPr>
      </p:pic>
    </p:spTree>
    <p:extLst>
      <p:ext uri="{BB962C8B-B14F-4D97-AF65-F5344CB8AC3E}">
        <p14:creationId xmlns:p14="http://schemas.microsoft.com/office/powerpoint/2010/main" val="139694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94" y="5089761"/>
            <a:ext cx="8534400" cy="1507067"/>
          </a:xfrm>
        </p:spPr>
        <p:txBody>
          <a:bodyPr/>
          <a:lstStyle/>
          <a:p>
            <a:r>
              <a:rPr lang="en-US" dirty="0" smtClean="0"/>
              <a:t>coral</a:t>
            </a:r>
            <a:endParaRPr lang="en-US" dirty="0"/>
          </a:p>
        </p:txBody>
      </p:sp>
      <p:sp>
        <p:nvSpPr>
          <p:cNvPr id="3" name="Content Placeholder 2"/>
          <p:cNvSpPr>
            <a:spLocks noGrp="1"/>
          </p:cNvSpPr>
          <p:nvPr>
            <p:ph idx="1"/>
          </p:nvPr>
        </p:nvSpPr>
        <p:spPr>
          <a:xfrm>
            <a:off x="684212" y="161366"/>
            <a:ext cx="8534400" cy="5325034"/>
          </a:xfrm>
        </p:spPr>
        <p:txBody>
          <a:bodyPr>
            <a:normAutofit fontScale="70000" lnSpcReduction="20000"/>
          </a:bodyPr>
          <a:lstStyle/>
          <a:p>
            <a:pPr lvl="0"/>
            <a:r>
              <a:rPr lang="en-US" sz="3300" dirty="0"/>
              <a:t>Examples of animals that live in the coral reef habitat:</a:t>
            </a:r>
          </a:p>
          <a:p>
            <a:r>
              <a:rPr lang="en-US" sz="3300" dirty="0"/>
              <a:t>a. sponges</a:t>
            </a:r>
          </a:p>
          <a:p>
            <a:r>
              <a:rPr lang="en-US" sz="3300" dirty="0"/>
              <a:t>b. jellyfish</a:t>
            </a:r>
          </a:p>
          <a:p>
            <a:r>
              <a:rPr lang="en-US" sz="3300" dirty="0"/>
              <a:t>c. crustaceans (crabs, shrimp, lobsters)</a:t>
            </a:r>
          </a:p>
          <a:p>
            <a:r>
              <a:rPr lang="en-US" sz="3300" dirty="0"/>
              <a:t>d. sea snakes</a:t>
            </a:r>
          </a:p>
          <a:p>
            <a:r>
              <a:rPr lang="en-US" sz="3300" dirty="0"/>
              <a:t>e. mollusks (octopus, nautilus, clams)</a:t>
            </a:r>
          </a:p>
          <a:p>
            <a:r>
              <a:rPr lang="en-US" sz="3300" dirty="0"/>
              <a:t>f. sea stars (including the destructive Crown of </a:t>
            </a:r>
            <a:r>
              <a:rPr lang="en-US" sz="3300" dirty="0" err="1"/>
              <a:t>Thornes</a:t>
            </a:r>
            <a:r>
              <a:rPr lang="en-US" sz="3300" dirty="0"/>
              <a:t>)</a:t>
            </a:r>
          </a:p>
          <a:p>
            <a:r>
              <a:rPr lang="en-US" sz="3300" dirty="0"/>
              <a:t>g. anemones</a:t>
            </a:r>
          </a:p>
          <a:p>
            <a:r>
              <a:rPr lang="en-US" sz="3300" dirty="0"/>
              <a:t>h. turtles</a:t>
            </a:r>
          </a:p>
          <a:p>
            <a:r>
              <a:rPr lang="en-US" sz="3300" dirty="0" err="1"/>
              <a:t>i</a:t>
            </a:r>
            <a:r>
              <a:rPr lang="en-US" sz="3300" dirty="0"/>
              <a:t>. snails</a:t>
            </a:r>
          </a:p>
          <a:p>
            <a:r>
              <a:rPr lang="en-US" sz="3300" dirty="0"/>
              <a:t>j. nudibranchs</a:t>
            </a:r>
          </a:p>
          <a:p>
            <a:r>
              <a:rPr lang="en-US" sz="3300" dirty="0"/>
              <a:t>k. fish</a:t>
            </a:r>
          </a:p>
          <a:p>
            <a:endParaRPr lang="en-US" dirty="0"/>
          </a:p>
        </p:txBody>
      </p:sp>
      <p:pic>
        <p:nvPicPr>
          <p:cNvPr id="4" name="irc_mi" descr="http://discoverthecoralreef.weebly.com/uploads/1/8/9/1/18917337/5851934_ori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047229" y="3076687"/>
            <a:ext cx="6828752" cy="3656405"/>
          </a:xfrm>
          <a:prstGeom prst="rect">
            <a:avLst/>
          </a:prstGeom>
          <a:noFill/>
          <a:ln>
            <a:noFill/>
          </a:ln>
        </p:spPr>
      </p:pic>
    </p:spTree>
    <p:extLst>
      <p:ext uri="{BB962C8B-B14F-4D97-AF65-F5344CB8AC3E}">
        <p14:creationId xmlns:p14="http://schemas.microsoft.com/office/powerpoint/2010/main" val="61556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Content Placeholder 2"/>
          <p:cNvSpPr>
            <a:spLocks noGrp="1"/>
          </p:cNvSpPr>
          <p:nvPr>
            <p:ph idx="1"/>
          </p:nvPr>
        </p:nvSpPr>
        <p:spPr/>
        <p:txBody>
          <a:bodyPr/>
          <a:lstStyle/>
          <a:p>
            <a:r>
              <a:rPr lang="en-US" b="1" u="sng" dirty="0" smtClean="0"/>
              <a:t>Continental Shelf: </a:t>
            </a:r>
            <a:r>
              <a:rPr lang="en-US" dirty="0"/>
              <a:t>a border of a continent that is underwater and slopes gradually and extends to the continental slope. The width of the continental shelf varies from only a few miles up to more than 900 miles, but the worldwide average is about 45 miles wide. It has many little hills, ridges, terraces, and canyons, but the water is never very deep here. When you are standing in the ocean at the beach, you are standing on the highest part of a continental shelf.</a:t>
            </a:r>
          </a:p>
          <a:p>
            <a:endParaRPr lang="en-US" dirty="0"/>
          </a:p>
        </p:txBody>
      </p:sp>
      <p:pic>
        <p:nvPicPr>
          <p:cNvPr id="4" name="irc_mi" descr="http://static.sfdict.com/dictstatic/dictionary/graphics/ahsd/jpg/ASconti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20173" y="3488035"/>
            <a:ext cx="4620354" cy="2506364"/>
          </a:xfrm>
          <a:prstGeom prst="rect">
            <a:avLst/>
          </a:prstGeom>
          <a:noFill/>
          <a:ln>
            <a:noFill/>
          </a:ln>
        </p:spPr>
      </p:pic>
    </p:spTree>
    <p:extLst>
      <p:ext uri="{BB962C8B-B14F-4D97-AF65-F5344CB8AC3E}">
        <p14:creationId xmlns:p14="http://schemas.microsoft.com/office/powerpoint/2010/main" val="2691636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a:t>
            </a:r>
            <a:endParaRPr lang="en-US" dirty="0"/>
          </a:p>
        </p:txBody>
      </p:sp>
      <p:sp>
        <p:nvSpPr>
          <p:cNvPr id="3" name="Content Placeholder 2"/>
          <p:cNvSpPr>
            <a:spLocks noGrp="1"/>
          </p:cNvSpPr>
          <p:nvPr>
            <p:ph idx="1"/>
          </p:nvPr>
        </p:nvSpPr>
        <p:spPr>
          <a:xfrm>
            <a:off x="791789" y="341555"/>
            <a:ext cx="8534400" cy="3615267"/>
          </a:xfrm>
        </p:spPr>
        <p:txBody>
          <a:bodyPr/>
          <a:lstStyle/>
          <a:p>
            <a:pPr lvl="0"/>
            <a:r>
              <a:rPr lang="en-US" sz="2400" dirty="0"/>
              <a:t>Coral reefs are in danger of dying out due to water pollution, dredging, careless collections of specimens, and deposition of sediments. The water is muddied and this prevents light from reaching the algae on which the coral feed.</a:t>
            </a:r>
          </a:p>
          <a:p>
            <a:endParaRPr lang="en-US" dirty="0"/>
          </a:p>
        </p:txBody>
      </p:sp>
      <p:pic>
        <p:nvPicPr>
          <p:cNvPr id="4" name="irc_mi" descr="http://i2.cdn.turner.com/cnnnext/dam/assets/140619115135-great-barrier-reef-split-image-story-top.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7600" y="3227294"/>
            <a:ext cx="4622296" cy="3178063"/>
          </a:xfrm>
          <a:prstGeom prst="rect">
            <a:avLst/>
          </a:prstGeom>
          <a:noFill/>
          <a:ln>
            <a:noFill/>
          </a:ln>
        </p:spPr>
      </p:pic>
      <p:pic>
        <p:nvPicPr>
          <p:cNvPr id="5" name="irc_mi" descr="http://usercontent2.hubimg.com/10419915.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487322" y="3227294"/>
            <a:ext cx="4127538" cy="3178063"/>
          </a:xfrm>
          <a:prstGeom prst="rect">
            <a:avLst/>
          </a:prstGeom>
          <a:noFill/>
          <a:ln>
            <a:noFill/>
          </a:ln>
        </p:spPr>
      </p:pic>
    </p:spTree>
    <p:extLst>
      <p:ext uri="{BB962C8B-B14F-4D97-AF65-F5344CB8AC3E}">
        <p14:creationId xmlns:p14="http://schemas.microsoft.com/office/powerpoint/2010/main" val="3198687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a:t>
            </a:r>
            <a:endParaRPr lang="en-US" dirty="0"/>
          </a:p>
        </p:txBody>
      </p:sp>
      <p:sp>
        <p:nvSpPr>
          <p:cNvPr id="3" name="Content Placeholder 2"/>
          <p:cNvSpPr>
            <a:spLocks noGrp="1"/>
          </p:cNvSpPr>
          <p:nvPr>
            <p:ph idx="1"/>
          </p:nvPr>
        </p:nvSpPr>
        <p:spPr>
          <a:xfrm>
            <a:off x="372241" y="343296"/>
            <a:ext cx="7588419" cy="3615267"/>
          </a:xfrm>
        </p:spPr>
        <p:txBody>
          <a:bodyPr/>
          <a:lstStyle/>
          <a:p>
            <a:pPr lvl="0"/>
            <a:r>
              <a:rPr lang="en-US" sz="2400" dirty="0"/>
              <a:t>Humans impact the ocean environment through their everyday activities. Responsible public policy decisions include improved monitoring of marine populations, placing bans on hunting or harming certain marine mammals, placing limits on catches of stressed populations, and greater emphasis on pollution prevention.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108" y="3321423"/>
            <a:ext cx="4389120" cy="3291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155" y="3808207"/>
            <a:ext cx="3619948" cy="27149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660" y="477428"/>
            <a:ext cx="3783235" cy="2510692"/>
          </a:xfrm>
          <a:prstGeom prst="rect">
            <a:avLst/>
          </a:prstGeom>
        </p:spPr>
      </p:pic>
    </p:spTree>
    <p:extLst>
      <p:ext uri="{BB962C8B-B14F-4D97-AF65-F5344CB8AC3E}">
        <p14:creationId xmlns:p14="http://schemas.microsoft.com/office/powerpoint/2010/main" val="110772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Content Placeholder 2"/>
          <p:cNvSpPr>
            <a:spLocks noGrp="1"/>
          </p:cNvSpPr>
          <p:nvPr>
            <p:ph idx="1"/>
          </p:nvPr>
        </p:nvSpPr>
        <p:spPr/>
        <p:txBody>
          <a:bodyPr/>
          <a:lstStyle/>
          <a:p>
            <a:r>
              <a:rPr lang="en-US" b="1" u="sng" dirty="0" smtClean="0"/>
              <a:t>Continental Slope: </a:t>
            </a:r>
            <a:r>
              <a:rPr lang="en-US" dirty="0"/>
              <a:t>connects the continental shelf and the abyssal/seafloor plain. It begins at the end of the continental shelf where the bottom sharply drops off into a steep slope. It begins at the end of the continental shelf where the bottom sharply drops off into a steep slope. It usually begins at a depth of 430 feet (130 meters) and can be up to 20 km wide.</a:t>
            </a:r>
          </a:p>
          <a:p>
            <a:endParaRPr lang="en-US" dirty="0"/>
          </a:p>
        </p:txBody>
      </p:sp>
      <p:pic>
        <p:nvPicPr>
          <p:cNvPr id="4" name="irc_mi" descr="http://static.sfdict.com/dictstatic/dictionary/graphics/ahsd/jpg/ASconti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20173" y="3488035"/>
            <a:ext cx="4620354" cy="2506364"/>
          </a:xfrm>
          <a:prstGeom prst="rect">
            <a:avLst/>
          </a:prstGeom>
          <a:noFill/>
          <a:ln>
            <a:noFill/>
          </a:ln>
        </p:spPr>
      </p:pic>
    </p:spTree>
    <p:extLst>
      <p:ext uri="{BB962C8B-B14F-4D97-AF65-F5344CB8AC3E}">
        <p14:creationId xmlns:p14="http://schemas.microsoft.com/office/powerpoint/2010/main" val="142268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Content Placeholder 2"/>
          <p:cNvSpPr>
            <a:spLocks noGrp="1"/>
          </p:cNvSpPr>
          <p:nvPr>
            <p:ph idx="1"/>
          </p:nvPr>
        </p:nvSpPr>
        <p:spPr/>
        <p:txBody>
          <a:bodyPr/>
          <a:lstStyle/>
          <a:p>
            <a:r>
              <a:rPr lang="en-US" b="1" u="sng" dirty="0" smtClean="0"/>
              <a:t>Continental Rise: </a:t>
            </a:r>
            <a:r>
              <a:rPr lang="en-US" dirty="0"/>
              <a:t>the area past the continental slope where sediment is deposited from the currents. These sediments accumulate (gather) to form the large, gentle slope of the continental rise.</a:t>
            </a:r>
          </a:p>
          <a:p>
            <a:endParaRPr lang="en-US" dirty="0"/>
          </a:p>
        </p:txBody>
      </p:sp>
      <p:pic>
        <p:nvPicPr>
          <p:cNvPr id="4" name="irc_mi" descr="http://static.sfdict.com/dictstatic/dictionary/graphics/ahsd/jpg/ASconti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20173" y="3488035"/>
            <a:ext cx="4620354" cy="2506364"/>
          </a:xfrm>
          <a:prstGeom prst="rect">
            <a:avLst/>
          </a:prstGeom>
          <a:noFill/>
          <a:ln>
            <a:noFill/>
          </a:ln>
        </p:spPr>
      </p:pic>
    </p:spTree>
    <p:extLst>
      <p:ext uri="{BB962C8B-B14F-4D97-AF65-F5344CB8AC3E}">
        <p14:creationId xmlns:p14="http://schemas.microsoft.com/office/powerpoint/2010/main" val="361760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Content Placeholder 2"/>
          <p:cNvSpPr>
            <a:spLocks noGrp="1"/>
          </p:cNvSpPr>
          <p:nvPr>
            <p:ph idx="1"/>
          </p:nvPr>
        </p:nvSpPr>
        <p:spPr/>
        <p:txBody>
          <a:bodyPr>
            <a:normAutofit/>
          </a:bodyPr>
          <a:lstStyle/>
          <a:p>
            <a:r>
              <a:rPr lang="en-US" b="1" u="sng" dirty="0" smtClean="0"/>
              <a:t>Mid Ocean Ridges: </a:t>
            </a:r>
            <a:r>
              <a:rPr lang="en-US" dirty="0"/>
              <a:t>mountain ranges located on the ocean floor. All ocean floors contain these mountain ranges except the North Pacific Ocean. Many of these mountain ranges are higher than Mt. Everest. The largest mountain chain in the ocean is the Mid-Atlantic Ridge</a:t>
            </a:r>
            <a:r>
              <a:rPr lang="en-US" dirty="0" smtClean="0"/>
              <a:t>.</a:t>
            </a:r>
          </a:p>
          <a:p>
            <a:pPr lvl="0"/>
            <a:r>
              <a:rPr lang="en-US" dirty="0"/>
              <a:t>Much of the deep ocean floor, especially in the Pacific, is a deep ocean basin, which is about 2.5 to 3.5 miles deep and covers about 30% of the Earth’s surface. It somewhat resembles the surface of the moon with its features such as the </a:t>
            </a:r>
            <a:r>
              <a:rPr lang="en-US" b="1" u="sng" dirty="0" smtClean="0"/>
              <a:t>abyssal plain</a:t>
            </a:r>
            <a:r>
              <a:rPr lang="en-US" dirty="0" smtClean="0"/>
              <a:t>, </a:t>
            </a:r>
            <a:r>
              <a:rPr lang="en-US" b="1" u="sng" dirty="0" smtClean="0"/>
              <a:t>deep-sea trenches</a:t>
            </a:r>
            <a:r>
              <a:rPr lang="en-US" dirty="0" smtClean="0"/>
              <a:t>, </a:t>
            </a:r>
            <a:r>
              <a:rPr lang="en-US" dirty="0"/>
              <a:t>&amp; </a:t>
            </a:r>
            <a:r>
              <a:rPr lang="en-US" b="1" u="sng" dirty="0" smtClean="0"/>
              <a:t>seamounts</a:t>
            </a:r>
            <a:r>
              <a:rPr lang="en-US" dirty="0" smtClean="0"/>
              <a:t>.</a:t>
            </a:r>
            <a:endParaRPr lang="en-US" dirty="0"/>
          </a:p>
          <a:p>
            <a:endParaRPr lang="en-US" dirty="0"/>
          </a:p>
          <a:p>
            <a:endParaRPr lang="en-US" dirty="0"/>
          </a:p>
        </p:txBody>
      </p:sp>
      <p:pic>
        <p:nvPicPr>
          <p:cNvPr id="4" name="irc_mi" descr="http://www.solpass.org/5s/images/ocean_floor.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44633" y="3894268"/>
            <a:ext cx="6543675" cy="2100131"/>
          </a:xfrm>
          <a:prstGeom prst="rect">
            <a:avLst/>
          </a:prstGeom>
          <a:noFill/>
          <a:ln>
            <a:noFill/>
          </a:ln>
        </p:spPr>
      </p:pic>
    </p:spTree>
    <p:extLst>
      <p:ext uri="{BB962C8B-B14F-4D97-AF65-F5344CB8AC3E}">
        <p14:creationId xmlns:p14="http://schemas.microsoft.com/office/powerpoint/2010/main" val="265131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Content Placeholder 2"/>
          <p:cNvSpPr>
            <a:spLocks noGrp="1"/>
          </p:cNvSpPr>
          <p:nvPr>
            <p:ph idx="1"/>
          </p:nvPr>
        </p:nvSpPr>
        <p:spPr/>
        <p:txBody>
          <a:bodyPr/>
          <a:lstStyle/>
          <a:p>
            <a:r>
              <a:rPr lang="en-US" b="1" u="sng" dirty="0" smtClean="0"/>
              <a:t>Abyssal Plain</a:t>
            </a:r>
            <a:r>
              <a:rPr lang="en-US" dirty="0" smtClean="0"/>
              <a:t>: </a:t>
            </a:r>
            <a:r>
              <a:rPr lang="en-US" dirty="0"/>
              <a:t>(seafloor plain) the flat, deep ocean floor. At is almost featureless because a thick layer of sediment has covered hills and valleys found in it.</a:t>
            </a:r>
          </a:p>
          <a:p>
            <a:r>
              <a:rPr lang="en-US" b="1" u="sng" dirty="0" smtClean="0"/>
              <a:t>Deep Sea Trenches</a:t>
            </a:r>
            <a:r>
              <a:rPr lang="en-US" dirty="0" smtClean="0"/>
              <a:t>: </a:t>
            </a:r>
            <a:r>
              <a:rPr lang="en-US" dirty="0"/>
              <a:t>the deepest parts of the ocean. The deepest one, the </a:t>
            </a:r>
            <a:r>
              <a:rPr lang="en-US" b="1" dirty="0"/>
              <a:t>Marianas Trench</a:t>
            </a:r>
            <a:r>
              <a:rPr lang="en-US" dirty="0"/>
              <a:t> in the South Pacific Ocean, is more than 35,000 feet, or almost 6.6 miles, deep. A Navy-owned submarine, the Trieste, still holds the record for diving to the bottom of the deepest part of the Marianas Trench, the Challenger Deep, on January 23, 1960.</a:t>
            </a:r>
          </a:p>
          <a:p>
            <a:endParaRPr lang="en-US" dirty="0"/>
          </a:p>
        </p:txBody>
      </p:sp>
      <p:pic>
        <p:nvPicPr>
          <p:cNvPr id="4" name="irc_mi" descr="http://www.solpass.org/5s/images/ocean_floor.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44633" y="4487332"/>
            <a:ext cx="6543675" cy="2100131"/>
          </a:xfrm>
          <a:prstGeom prst="rect">
            <a:avLst/>
          </a:prstGeom>
          <a:noFill/>
          <a:ln>
            <a:noFill/>
          </a:ln>
        </p:spPr>
      </p:pic>
      <p:pic>
        <p:nvPicPr>
          <p:cNvPr id="5" name="irc_mi" descr="http://www.whoi.edu/cms/images/MarianaMap_88058_89661.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7081" y="1662138"/>
            <a:ext cx="3044919" cy="2638929"/>
          </a:xfrm>
          <a:prstGeom prst="rect">
            <a:avLst/>
          </a:prstGeom>
          <a:noFill/>
          <a:ln>
            <a:noFill/>
          </a:ln>
        </p:spPr>
      </p:pic>
    </p:spTree>
    <p:extLst>
      <p:ext uri="{BB962C8B-B14F-4D97-AF65-F5344CB8AC3E}">
        <p14:creationId xmlns:p14="http://schemas.microsoft.com/office/powerpoint/2010/main" val="324717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Content Placeholder 2"/>
          <p:cNvSpPr>
            <a:spLocks noGrp="1"/>
          </p:cNvSpPr>
          <p:nvPr>
            <p:ph idx="1"/>
          </p:nvPr>
        </p:nvSpPr>
        <p:spPr/>
        <p:txBody>
          <a:bodyPr/>
          <a:lstStyle/>
          <a:p>
            <a:pPr lvl="0"/>
            <a:r>
              <a:rPr lang="en-US" dirty="0"/>
              <a:t>The depth of the ocean varies. Ocean trenches are very deep, and the continental shelf is relatively shallow.</a:t>
            </a:r>
          </a:p>
          <a:p>
            <a:pPr lvl="0"/>
            <a:r>
              <a:rPr lang="en-US" dirty="0"/>
              <a:t>Oceans cover about 70% of the surface of the Earth.</a:t>
            </a:r>
          </a:p>
          <a:p>
            <a:endParaRPr lang="en-US" dirty="0"/>
          </a:p>
        </p:txBody>
      </p:sp>
      <p:pic>
        <p:nvPicPr>
          <p:cNvPr id="4" name="irc_mi" descr="http://image.slidesharecdn.com/random-150423063409-conversion-gate01/95/stratification-of-water-environments-77-638.jpg?cb=142978920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5976" y="2986610"/>
            <a:ext cx="4713642" cy="3405822"/>
          </a:xfrm>
          <a:prstGeom prst="rect">
            <a:avLst/>
          </a:prstGeom>
          <a:noFill/>
          <a:ln>
            <a:noFill/>
          </a:ln>
        </p:spPr>
      </p:pic>
    </p:spTree>
    <p:extLst>
      <p:ext uri="{BB962C8B-B14F-4D97-AF65-F5344CB8AC3E}">
        <p14:creationId xmlns:p14="http://schemas.microsoft.com/office/powerpoint/2010/main" val="81163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6674019" cy="1507067"/>
          </a:xfrm>
        </p:spPr>
        <p:txBody>
          <a:bodyPr/>
          <a:lstStyle/>
          <a:p>
            <a:r>
              <a:rPr lang="en-US" dirty="0" smtClean="0"/>
              <a:t>How does salt get into the ocean?</a:t>
            </a:r>
            <a:endParaRPr lang="en-US" dirty="0"/>
          </a:p>
        </p:txBody>
      </p:sp>
      <p:sp>
        <p:nvSpPr>
          <p:cNvPr id="3" name="Content Placeholder 2"/>
          <p:cNvSpPr>
            <a:spLocks noGrp="1"/>
          </p:cNvSpPr>
          <p:nvPr>
            <p:ph idx="1"/>
          </p:nvPr>
        </p:nvSpPr>
        <p:spPr>
          <a:xfrm>
            <a:off x="684212" y="203597"/>
            <a:ext cx="9395703" cy="5037268"/>
          </a:xfrm>
        </p:spPr>
        <p:txBody>
          <a:bodyPr>
            <a:normAutofit/>
          </a:bodyPr>
          <a:lstStyle/>
          <a:p>
            <a:r>
              <a:rPr lang="en-US" dirty="0"/>
              <a:t>Salt in the ocean comes from minerals in the rocks on earth. Moving water carries minerals within sediment, including salts to the oceans.</a:t>
            </a:r>
          </a:p>
          <a:p>
            <a:pPr lvl="0"/>
            <a:r>
              <a:rPr lang="en-US" dirty="0"/>
              <a:t>The </a:t>
            </a:r>
            <a:r>
              <a:rPr lang="en-US" b="1" u="sng" dirty="0" smtClean="0"/>
              <a:t>salinity</a:t>
            </a:r>
            <a:r>
              <a:rPr lang="en-US" dirty="0" smtClean="0"/>
              <a:t> </a:t>
            </a:r>
            <a:r>
              <a:rPr lang="en-US" dirty="0"/>
              <a:t>of ocean water varies in some places depending on rates of evaporation and runoff from nearby land.</a:t>
            </a:r>
          </a:p>
          <a:p>
            <a:pPr lvl="0"/>
            <a:r>
              <a:rPr lang="en-US" dirty="0"/>
              <a:t>Warmer temperatures result in quicker evaporation, resulting in saltier conditions.</a:t>
            </a:r>
          </a:p>
          <a:p>
            <a:pPr lvl="0"/>
            <a:r>
              <a:rPr lang="en-US" dirty="0"/>
              <a:t>The ocean water is a complex (having many parts) mixture of gases (air) and dissolved solids (salts, especially sodium chloride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855" y="4303059"/>
            <a:ext cx="5562393" cy="2259722"/>
          </a:xfrm>
          <a:prstGeom prst="rect">
            <a:avLst/>
          </a:prstGeom>
        </p:spPr>
      </p:pic>
    </p:spTree>
    <p:extLst>
      <p:ext uri="{BB962C8B-B14F-4D97-AF65-F5344CB8AC3E}">
        <p14:creationId xmlns:p14="http://schemas.microsoft.com/office/powerpoint/2010/main" val="198897794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115</TotalTime>
  <Words>2019</Words>
  <Application>Microsoft Macintosh PowerPoint</Application>
  <PresentationFormat>Widescreen</PresentationFormat>
  <Paragraphs>138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Century Gothic</vt:lpstr>
      <vt:lpstr>Times New Roman</vt:lpstr>
      <vt:lpstr>Wingdings 3</vt:lpstr>
      <vt:lpstr>Arial</vt:lpstr>
      <vt:lpstr>Slice</vt:lpstr>
      <vt:lpstr>Science sol 5.6 oceans</vt:lpstr>
      <vt:lpstr>Oceans</vt:lpstr>
      <vt:lpstr>Ocean features</vt:lpstr>
      <vt:lpstr>Ocean features</vt:lpstr>
      <vt:lpstr>Ocean features</vt:lpstr>
      <vt:lpstr>Ocean features</vt:lpstr>
      <vt:lpstr>Ocean features</vt:lpstr>
      <vt:lpstr>Ocean features</vt:lpstr>
      <vt:lpstr>How does salt get into the ocean?</vt:lpstr>
      <vt:lpstr>How does salt get into the ocean?</vt:lpstr>
      <vt:lpstr>Basic motions of ocean water</vt:lpstr>
      <vt:lpstr>currents</vt:lpstr>
      <vt:lpstr>currents</vt:lpstr>
      <vt:lpstr>currents</vt:lpstr>
      <vt:lpstr>currents</vt:lpstr>
      <vt:lpstr>currents</vt:lpstr>
      <vt:lpstr>waves</vt:lpstr>
      <vt:lpstr>waves</vt:lpstr>
      <vt:lpstr>tides</vt:lpstr>
      <vt:lpstr>Three light zones of the ocean</vt:lpstr>
      <vt:lpstr>Sunlight zone</vt:lpstr>
      <vt:lpstr>Sunlight zone</vt:lpstr>
      <vt:lpstr>Sunlight zone</vt:lpstr>
      <vt:lpstr>Twilight zone</vt:lpstr>
      <vt:lpstr>Midnight zone</vt:lpstr>
      <vt:lpstr>PowerPoint Presentation</vt:lpstr>
      <vt:lpstr>Coral</vt:lpstr>
      <vt:lpstr>coral</vt:lpstr>
      <vt:lpstr>coral</vt:lpstr>
      <vt:lpstr>coral</vt:lpstr>
      <vt:lpstr>coral</vt:lpstr>
    </vt:vector>
  </TitlesOfParts>
  <Company>KGCS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sol 5.6 oceans</dc:title>
  <dc:creator>Jean Scott</dc:creator>
  <cp:lastModifiedBy>Microsoft Office User</cp:lastModifiedBy>
  <cp:revision>18</cp:revision>
  <dcterms:created xsi:type="dcterms:W3CDTF">2015-10-13T15:23:05Z</dcterms:created>
  <dcterms:modified xsi:type="dcterms:W3CDTF">2020-05-20T20:23:33Z</dcterms:modified>
</cp:coreProperties>
</file>